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1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59" r:id="rId13"/>
    <p:sldId id="271" r:id="rId14"/>
    <p:sldId id="272" r:id="rId15"/>
    <p:sldId id="273" r:id="rId16"/>
    <p:sldId id="2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85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5039" autoAdjust="0"/>
  </p:normalViewPr>
  <p:slideViewPr>
    <p:cSldViewPr snapToGrid="0">
      <p:cViewPr varScale="1">
        <p:scale>
          <a:sx n="78" d="100"/>
          <a:sy n="78" d="100"/>
        </p:scale>
        <p:origin x="3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64594-6EA3-1F0E-A464-C7550320E9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952F22-479D-95D1-193B-FEFDDFFDCA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8BBB1-255B-7B4E-4FC9-6A6F79FC4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7888-8A3C-4F3C-915F-51A820FBDA8B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1D069-3D79-A641-8A03-D7EF48D3A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EBF7A-0610-F2CA-4965-C26605426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63337-F663-4602-9539-607D31911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16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D9D69-4991-11D3-D46E-1DBD4F6F2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AE0ACE-619E-1E49-7870-EF6F454A52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B403C-F569-2F14-553B-714BC4ED7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7888-8A3C-4F3C-915F-51A820FBDA8B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886E3-D503-E26B-BF3E-ABE0124DF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7B72D-21E0-1542-AEE3-77CC6BD9C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63337-F663-4602-9539-607D31911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1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D93928-C68E-CBE9-F9DF-5852CF00C1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C477F3-7400-B2CD-B686-3CF3FDC35A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52790-5FF1-9F85-74C6-D7D6E1B1C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7888-8A3C-4F3C-915F-51A820FBDA8B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3FD91-067D-4B08-B210-70E3310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BE4404-2136-754F-F1CE-38B256BA3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63337-F663-4602-9539-607D31911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848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D5F6-E546-6592-0F18-81A39728D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13353-703D-AC49-33AC-65C2F8AFE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5443D-4B6F-62F7-CD01-5C671FD65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7888-8A3C-4F3C-915F-51A820FBDA8B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C4885-1A75-D389-CA01-E31949737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E8FBE-DBB6-AB05-C56F-DEB412DBA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63337-F663-4602-9539-607D31911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43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A9ED3-CFAB-6B6A-FD0E-E498806E5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1B4A54-14D6-916E-4F2C-059C2D41B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64148-A058-F7E3-CF97-95CABEF80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7888-8A3C-4F3C-915F-51A820FBDA8B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33706-13E5-FBA3-532A-CBF424046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DF6CE-8AFB-99FA-0672-632E3315F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63337-F663-4602-9539-607D31911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871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140DF-9F52-39DC-4541-8AC9985EB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42FAA-24D7-AB0D-F828-D0C87A8611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F00061-92DF-C1A3-24E2-4AF5A61BFA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F2EEE-66E9-ED24-8A1C-06E236784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7888-8A3C-4F3C-915F-51A820FBDA8B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CD321C-9AB3-8736-4605-A93C7A61F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D2D77B-FAD4-17B8-6971-CA3D91C09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63337-F663-4602-9539-607D31911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880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33463-357C-2E76-7A70-0BCDF0EA1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49F61-0D7A-ECC0-9266-7C03DE7A2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5DC16C-11CB-6878-2BDE-E04DE48EF9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32EB7-AF76-7D0D-541F-42EF634569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AAAEFB-0C3C-28EF-279D-AA44A18608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B2BFCC-46B9-A53B-286C-57ABFA219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7888-8A3C-4F3C-915F-51A820FBDA8B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9D429D-E926-FD26-7D95-38AA97AF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BE3682-1BF8-CFC2-66E6-249B7FBEA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63337-F663-4602-9539-607D31911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390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69730-978A-CEF3-AE48-A162271A4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1FDE81-5067-1A92-BF49-ABE6D886F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7888-8A3C-4F3C-915F-51A820FBDA8B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D26168-F227-18AE-862B-1AA94E1A1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1A4940-C038-C9F8-D792-23D41B3D7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63337-F663-4602-9539-607D31911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01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5718AE-5B48-17AD-C989-A893EDADF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7888-8A3C-4F3C-915F-51A820FBDA8B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87ADA7-F909-032C-4404-99B155D3F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100D-064E-16B3-06BF-04C85ED3A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63337-F663-4602-9539-607D31911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765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F81D1-DF45-0C91-7A45-AB6A6371E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FAF05-AF41-3763-92D6-EC524E960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509007-D50A-F3BB-F999-F8B5FF8F28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6DFDD1-59AC-1063-13E2-5549A57C6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7888-8A3C-4F3C-915F-51A820FBDA8B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2FF43D-61C3-105B-E1C0-9B249AC7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D6EF64-1F0F-D293-8812-1FE211A2A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63337-F663-4602-9539-607D31911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51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C8AE7-B4E2-B147-B09B-2103EBFB6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5F2D34-A68E-84E7-DCB7-1B9922A43E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6E1DA4-F21F-3F79-2D93-C4244948A2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46CA6F-6A7D-2F43-5EFB-C49D44EAD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7888-8A3C-4F3C-915F-51A820FBDA8B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B94136-502A-ABCA-68CC-66F8D5352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EE75E2-5CC6-B8E2-FEE7-383C1F5E2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63337-F663-4602-9539-607D31911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51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495E5A-5155-3BD1-084F-AF02314F3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7F694-5A16-5533-A23D-F073EC476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CF524-53C1-2067-0CD0-E44B91E72B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837888-8A3C-4F3C-915F-51A820FBDA8B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6B531-DD06-98CA-ED07-0B5E4330E7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769B3-F981-EF01-6FEE-D35CDC6BF7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D63337-F663-4602-9539-607D31911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848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0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32.png"/><Relationship Id="rId5" Type="http://schemas.openxmlformats.org/officeDocument/2006/relationships/image" Target="../media/image22.png"/><Relationship Id="rId10" Type="http://schemas.openxmlformats.org/officeDocument/2006/relationships/image" Target="../media/image31.svg"/><Relationship Id="rId4" Type="http://schemas.openxmlformats.org/officeDocument/2006/relationships/image" Target="../media/image21.sv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0.png"/><Relationship Id="rId7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microsoft.com/office/2007/relationships/hdphoto" Target="../media/hdphoto1.wdp"/><Relationship Id="rId4" Type="http://schemas.openxmlformats.org/officeDocument/2006/relationships/image" Target="../media/image21.sv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37.png"/><Relationship Id="rId12" Type="http://schemas.microsoft.com/office/2007/relationships/hdphoto" Target="../media/hdphoto1.wdp"/><Relationship Id="rId2" Type="http://schemas.openxmlformats.org/officeDocument/2006/relationships/image" Target="../media/image1.jpeg"/><Relationship Id="rId16" Type="http://schemas.openxmlformats.org/officeDocument/2006/relationships/image" Target="../media/image4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11" Type="http://schemas.openxmlformats.org/officeDocument/2006/relationships/image" Target="../media/image34.png"/><Relationship Id="rId5" Type="http://schemas.openxmlformats.org/officeDocument/2006/relationships/image" Target="../media/image35.png"/><Relationship Id="rId15" Type="http://schemas.openxmlformats.org/officeDocument/2006/relationships/image" Target="../media/image39.png"/><Relationship Id="rId10" Type="http://schemas.openxmlformats.org/officeDocument/2006/relationships/image" Target="../media/image33.svg"/><Relationship Id="rId4" Type="http://schemas.openxmlformats.org/officeDocument/2006/relationships/image" Target="../media/image19.svg"/><Relationship Id="rId9" Type="http://schemas.openxmlformats.org/officeDocument/2006/relationships/image" Target="../media/image32.png"/><Relationship Id="rId14" Type="http://schemas.openxmlformats.org/officeDocument/2006/relationships/image" Target="../media/image29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18.png"/><Relationship Id="rId7" Type="http://schemas.openxmlformats.org/officeDocument/2006/relationships/image" Target="../media/image37.png"/><Relationship Id="rId12" Type="http://schemas.openxmlformats.org/officeDocument/2006/relationships/image" Target="../media/image39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11" Type="http://schemas.openxmlformats.org/officeDocument/2006/relationships/image" Target="../media/image27.png"/><Relationship Id="rId5" Type="http://schemas.openxmlformats.org/officeDocument/2006/relationships/image" Target="../media/image35.png"/><Relationship Id="rId10" Type="http://schemas.openxmlformats.org/officeDocument/2006/relationships/image" Target="../media/image29.svg"/><Relationship Id="rId4" Type="http://schemas.openxmlformats.org/officeDocument/2006/relationships/image" Target="../media/image19.sv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18.png"/><Relationship Id="rId7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26.svg"/><Relationship Id="rId4" Type="http://schemas.openxmlformats.org/officeDocument/2006/relationships/image" Target="../media/image19.sv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18.png"/><Relationship Id="rId7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1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18.png"/><Relationship Id="rId7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0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Relationship Id="rId9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3"/>
          <p:cNvSpPr/>
          <p:nvPr/>
        </p:nvSpPr>
        <p:spPr>
          <a:xfrm>
            <a:off x="2239108" y="2147612"/>
            <a:ext cx="7292050" cy="2461377"/>
          </a:xfrm>
          <a:custGeom>
            <a:avLst/>
            <a:gdLst/>
            <a:ahLst/>
            <a:cxnLst/>
            <a:rect l="l" t="t" r="r" b="b"/>
            <a:pathLst>
              <a:path w="13945790" h="6161504">
                <a:moveTo>
                  <a:pt x="0" y="0"/>
                </a:moveTo>
                <a:lnTo>
                  <a:pt x="13945791" y="0"/>
                </a:lnTo>
                <a:lnTo>
                  <a:pt x="13945791" y="6161504"/>
                </a:lnTo>
                <a:lnTo>
                  <a:pt x="0" y="6161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863273">
            <a:off x="10814422" y="4530339"/>
            <a:ext cx="384100" cy="2400624"/>
          </a:xfrm>
          <a:custGeom>
            <a:avLst/>
            <a:gdLst/>
            <a:ahLst/>
            <a:cxnLst/>
            <a:rect l="l" t="t" r="r" b="b"/>
            <a:pathLst>
              <a:path w="649022" h="4056386">
                <a:moveTo>
                  <a:pt x="0" y="0"/>
                </a:moveTo>
                <a:lnTo>
                  <a:pt x="649022" y="0"/>
                </a:lnTo>
                <a:lnTo>
                  <a:pt x="649022" y="4056387"/>
                </a:lnTo>
                <a:lnTo>
                  <a:pt x="0" y="4056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35F57A-FD09-68FE-E622-60B717F604F1}"/>
              </a:ext>
            </a:extLst>
          </p:cNvPr>
          <p:cNvSpPr txBox="1"/>
          <p:nvPr/>
        </p:nvSpPr>
        <p:spPr>
          <a:xfrm>
            <a:off x="3036796" y="2824302"/>
            <a:ext cx="56966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2E2C7F"/>
                </a:solidFill>
              </a:rPr>
              <a:t>KĨ THUẬT PGP</a:t>
            </a:r>
          </a:p>
        </p:txBody>
      </p:sp>
      <p:sp>
        <p:nvSpPr>
          <p:cNvPr id="11" name="Freeform 11"/>
          <p:cNvSpPr/>
          <p:nvPr/>
        </p:nvSpPr>
        <p:spPr>
          <a:xfrm>
            <a:off x="449284" y="5999562"/>
            <a:ext cx="613135" cy="427662"/>
          </a:xfrm>
          <a:custGeom>
            <a:avLst/>
            <a:gdLst/>
            <a:ahLst/>
            <a:cxnLst/>
            <a:rect l="l" t="t" r="r" b="b"/>
            <a:pathLst>
              <a:path w="1036023" h="722626">
                <a:moveTo>
                  <a:pt x="0" y="0"/>
                </a:moveTo>
                <a:lnTo>
                  <a:pt x="1036023" y="0"/>
                </a:lnTo>
                <a:lnTo>
                  <a:pt x="1036023" y="722626"/>
                </a:lnTo>
                <a:lnTo>
                  <a:pt x="0" y="7226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5"/>
          <p:cNvSpPr/>
          <p:nvPr/>
        </p:nvSpPr>
        <p:spPr>
          <a:xfrm>
            <a:off x="8230613" y="5730651"/>
            <a:ext cx="502856" cy="482742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Freeform 8"/>
          <p:cNvSpPr/>
          <p:nvPr/>
        </p:nvSpPr>
        <p:spPr>
          <a:xfrm>
            <a:off x="449284" y="-955698"/>
            <a:ext cx="5262041" cy="2183747"/>
          </a:xfrm>
          <a:custGeom>
            <a:avLst/>
            <a:gdLst/>
            <a:ahLst/>
            <a:cxnLst/>
            <a:rect l="l" t="t" r="r" b="b"/>
            <a:pathLst>
              <a:path w="5262041" h="2183747">
                <a:moveTo>
                  <a:pt x="0" y="0"/>
                </a:moveTo>
                <a:lnTo>
                  <a:pt x="5262042" y="0"/>
                </a:lnTo>
                <a:lnTo>
                  <a:pt x="5262042" y="2183747"/>
                </a:lnTo>
                <a:lnTo>
                  <a:pt x="0" y="218374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9"/>
          <p:cNvSpPr/>
          <p:nvPr/>
        </p:nvSpPr>
        <p:spPr>
          <a:xfrm>
            <a:off x="8356922" y="-799960"/>
            <a:ext cx="2758136" cy="2782483"/>
          </a:xfrm>
          <a:custGeom>
            <a:avLst/>
            <a:gdLst/>
            <a:ahLst/>
            <a:cxnLst/>
            <a:rect l="l" t="t" r="r" b="b"/>
            <a:pathLst>
              <a:path w="4078795" h="4114800">
                <a:moveTo>
                  <a:pt x="0" y="0"/>
                </a:moveTo>
                <a:lnTo>
                  <a:pt x="4078796" y="0"/>
                </a:lnTo>
                <a:lnTo>
                  <a:pt x="40787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4"/>
          <p:cNvSpPr/>
          <p:nvPr/>
        </p:nvSpPr>
        <p:spPr>
          <a:xfrm>
            <a:off x="1547505" y="1701005"/>
            <a:ext cx="502856" cy="482742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0B0238FB-3397-174B-0FCD-4A7542DDBA08}"/>
              </a:ext>
            </a:extLst>
          </p:cNvPr>
          <p:cNvSpPr/>
          <p:nvPr/>
        </p:nvSpPr>
        <p:spPr>
          <a:xfrm>
            <a:off x="1511703" y="5430290"/>
            <a:ext cx="2696503" cy="695207"/>
          </a:xfrm>
          <a:custGeom>
            <a:avLst/>
            <a:gdLst/>
            <a:ahLst/>
            <a:cxnLst/>
            <a:rect l="l" t="t" r="r" b="b"/>
            <a:pathLst>
              <a:path w="3732120" h="1648919">
                <a:moveTo>
                  <a:pt x="0" y="0"/>
                </a:moveTo>
                <a:lnTo>
                  <a:pt x="3732120" y="0"/>
                </a:lnTo>
                <a:lnTo>
                  <a:pt x="3732120" y="1648919"/>
                </a:lnTo>
                <a:lnTo>
                  <a:pt x="0" y="164891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3081E683-A330-23C8-CB0C-E8F81E516261}"/>
              </a:ext>
            </a:extLst>
          </p:cNvPr>
          <p:cNvSpPr txBox="1"/>
          <p:nvPr/>
        </p:nvSpPr>
        <p:spPr>
          <a:xfrm>
            <a:off x="1645014" y="5430290"/>
            <a:ext cx="2415709" cy="502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492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Open Sans Bold"/>
                <a:cs typeface="Arial" panose="020B0604020202020204" pitchFamily="34" charset="0"/>
                <a:sym typeface="Open Sans Bold"/>
              </a:rPr>
              <a:t>Tăng Dũng Cẩm</a:t>
            </a: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8841A280-B15B-D73F-C941-131A7D7FC4B5}"/>
              </a:ext>
            </a:extLst>
          </p:cNvPr>
          <p:cNvSpPr/>
          <p:nvPr/>
        </p:nvSpPr>
        <p:spPr>
          <a:xfrm>
            <a:off x="5188309" y="5377897"/>
            <a:ext cx="1684440" cy="695207"/>
          </a:xfrm>
          <a:custGeom>
            <a:avLst/>
            <a:gdLst/>
            <a:ahLst/>
            <a:cxnLst/>
            <a:rect l="l" t="t" r="r" b="b"/>
            <a:pathLst>
              <a:path w="3732120" h="1648919">
                <a:moveTo>
                  <a:pt x="0" y="0"/>
                </a:moveTo>
                <a:lnTo>
                  <a:pt x="3732120" y="0"/>
                </a:lnTo>
                <a:lnTo>
                  <a:pt x="3732120" y="1648919"/>
                </a:lnTo>
                <a:lnTo>
                  <a:pt x="0" y="164891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BB067AF4-7626-2843-6D0B-1BF840B2FFC5}"/>
              </a:ext>
            </a:extLst>
          </p:cNvPr>
          <p:cNvSpPr txBox="1"/>
          <p:nvPr/>
        </p:nvSpPr>
        <p:spPr>
          <a:xfrm>
            <a:off x="5340658" y="5386053"/>
            <a:ext cx="1400663" cy="502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492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Open Sans Bold"/>
                <a:cs typeface="Arial" panose="020B0604020202020204" pitchFamily="34" charset="0"/>
                <a:sym typeface="Open Sans Bold"/>
              </a:rPr>
              <a:t>22520141</a:t>
            </a:r>
          </a:p>
        </p:txBody>
      </p:sp>
    </p:spTree>
    <p:extLst>
      <p:ext uri="{BB962C8B-B14F-4D97-AF65-F5344CB8AC3E}">
        <p14:creationId xmlns:p14="http://schemas.microsoft.com/office/powerpoint/2010/main" val="407855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/>
      <p:bldP spid="2" grpId="0" animBg="1"/>
      <p:bldP spid="3" grpId="0"/>
      <p:bldP spid="10" grpId="0" animBg="1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8F966-ED2E-6E8C-B9DF-48208D37D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9E081CD-CC75-CA93-B807-D5602B07486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293B159-B31F-535A-46BE-1FBFF605B354}"/>
              </a:ext>
            </a:extLst>
          </p:cNvPr>
          <p:cNvSpPr/>
          <p:nvPr/>
        </p:nvSpPr>
        <p:spPr>
          <a:xfrm>
            <a:off x="406401" y="228600"/>
            <a:ext cx="4063999" cy="1066800"/>
          </a:xfrm>
          <a:custGeom>
            <a:avLst/>
            <a:gdLst/>
            <a:ahLst/>
            <a:cxnLst/>
            <a:rect l="l" t="t" r="r" b="b"/>
            <a:pathLst>
              <a:path w="13945790" h="6161504">
                <a:moveTo>
                  <a:pt x="0" y="0"/>
                </a:moveTo>
                <a:lnTo>
                  <a:pt x="13945791" y="0"/>
                </a:lnTo>
                <a:lnTo>
                  <a:pt x="13945791" y="6161504"/>
                </a:lnTo>
                <a:lnTo>
                  <a:pt x="0" y="6161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5E1BE0B-8395-F010-2A06-A91810FBDAA0}"/>
              </a:ext>
            </a:extLst>
          </p:cNvPr>
          <p:cNvSpPr txBox="1"/>
          <p:nvPr/>
        </p:nvSpPr>
        <p:spPr>
          <a:xfrm rot="-224683">
            <a:off x="881289" y="21493"/>
            <a:ext cx="3114223" cy="9550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8604"/>
              </a:lnSpc>
              <a:spcBef>
                <a:spcPct val="0"/>
              </a:spcBef>
            </a:pPr>
            <a:r>
              <a:rPr lang="en-US" sz="3600" b="1" dirty="0" err="1">
                <a:solidFill>
                  <a:srgbClr val="000000"/>
                </a:solidFill>
                <a:latin typeface="+mj-lt"/>
                <a:ea typeface="Aristotelica Pro Bold"/>
                <a:cs typeface="Aristotelica Pro Bold"/>
                <a:sym typeface="Aristotelica Pro Bold"/>
              </a:rPr>
              <a:t>Cách</a:t>
            </a:r>
            <a:r>
              <a:rPr lang="en-US" sz="3600" b="1" dirty="0">
                <a:solidFill>
                  <a:srgbClr val="000000"/>
                </a:solidFill>
                <a:latin typeface="+mj-lt"/>
                <a:ea typeface="Aristotelica Pro Bold"/>
                <a:cs typeface="Aristotelica Pro Bold"/>
                <a:sym typeface="Aristotelica Pro Bold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+mj-lt"/>
                <a:ea typeface="Aristotelica Pro Bold"/>
                <a:cs typeface="Aristotelica Pro Bold"/>
                <a:sym typeface="Aristotelica Pro Bold"/>
              </a:rPr>
              <a:t>hoạt</a:t>
            </a:r>
            <a:r>
              <a:rPr lang="en-US" sz="3600" b="1" dirty="0">
                <a:solidFill>
                  <a:srgbClr val="000000"/>
                </a:solidFill>
                <a:latin typeface="+mj-lt"/>
                <a:ea typeface="Aristotelica Pro Bold"/>
                <a:cs typeface="Aristotelica Pro Bold"/>
                <a:sym typeface="Aristotelica Pro Bold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+mj-lt"/>
                <a:ea typeface="Aristotelica Pro Bold"/>
                <a:cs typeface="Aristotelica Pro Bold"/>
                <a:sym typeface="Aristotelica Pro Bold"/>
              </a:rPr>
              <a:t>động</a:t>
            </a:r>
            <a:endParaRPr lang="en-US" sz="3600" b="1" dirty="0">
              <a:solidFill>
                <a:srgbClr val="000000"/>
              </a:solidFill>
              <a:latin typeface="+mj-lt"/>
              <a:ea typeface="Aristotelica Pro Bold"/>
              <a:cs typeface="Aristotelica Pro Bold"/>
              <a:sym typeface="Aristotelica Pro Bold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60E596E5-C92D-DD99-A266-7BA7BA62823B}"/>
              </a:ext>
            </a:extLst>
          </p:cNvPr>
          <p:cNvSpPr/>
          <p:nvPr/>
        </p:nvSpPr>
        <p:spPr>
          <a:xfrm rot="18620774">
            <a:off x="10652399" y="5093439"/>
            <a:ext cx="1129632" cy="1689169"/>
          </a:xfrm>
          <a:custGeom>
            <a:avLst/>
            <a:gdLst/>
            <a:ahLst/>
            <a:cxnLst/>
            <a:rect l="l" t="t" r="r" b="b"/>
            <a:pathLst>
              <a:path w="3028673" h="4528857">
                <a:moveTo>
                  <a:pt x="0" y="0"/>
                </a:moveTo>
                <a:lnTo>
                  <a:pt x="3028672" y="0"/>
                </a:lnTo>
                <a:lnTo>
                  <a:pt x="3028672" y="4528856"/>
                </a:lnTo>
                <a:lnTo>
                  <a:pt x="0" y="45288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FFD71D-5D11-7B4F-E2A5-EC43B42FBC71}"/>
              </a:ext>
            </a:extLst>
          </p:cNvPr>
          <p:cNvSpPr txBox="1"/>
          <p:nvPr/>
        </p:nvSpPr>
        <p:spPr>
          <a:xfrm>
            <a:off x="2491448" y="4525713"/>
            <a:ext cx="72090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Khoá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phiên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cũng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mã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hoá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bằng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khoá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khai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nhận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tạo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khoá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mã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hoá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Graphic 8" descr="Key with solid fill">
            <a:extLst>
              <a:ext uri="{FF2B5EF4-FFF2-40B4-BE49-F238E27FC236}">
                <a16:creationId xmlns:a16="http://schemas.microsoft.com/office/drawing/2014/main" id="{C898A7F3-05EA-C82D-8DE4-5F31CA9757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40103" y="1645849"/>
            <a:ext cx="1293843" cy="12938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044E2D-3B5B-22F0-ED47-309ED0D42DFF}"/>
              </a:ext>
            </a:extLst>
          </p:cNvPr>
          <p:cNvSpPr txBox="1"/>
          <p:nvPr/>
        </p:nvSpPr>
        <p:spPr>
          <a:xfrm>
            <a:off x="8874073" y="2651411"/>
            <a:ext cx="2225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Khoá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phiên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Graphic 7" descr="Key with solid fill">
            <a:extLst>
              <a:ext uri="{FF2B5EF4-FFF2-40B4-BE49-F238E27FC236}">
                <a16:creationId xmlns:a16="http://schemas.microsoft.com/office/drawing/2014/main" id="{7F297EBD-4756-297E-60AD-EF42C9EEF2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97125" y="1875859"/>
            <a:ext cx="1293843" cy="12938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40FA1A-AF74-A2DF-9E64-5D73E20F42A3}"/>
              </a:ext>
            </a:extLst>
          </p:cNvPr>
          <p:cNvSpPr txBox="1"/>
          <p:nvPr/>
        </p:nvSpPr>
        <p:spPr>
          <a:xfrm>
            <a:off x="731095" y="2881421"/>
            <a:ext cx="2225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Khoá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khai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nhận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Graphic 13" descr="Key with solid fill">
            <a:extLst>
              <a:ext uri="{FF2B5EF4-FFF2-40B4-BE49-F238E27FC236}">
                <a16:creationId xmlns:a16="http://schemas.microsoft.com/office/drawing/2014/main" id="{5353206C-4963-7394-3A64-3F1F54DE28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49077" y="1574489"/>
            <a:ext cx="1293843" cy="12938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6482E3-8BEC-397D-3F7A-A853B572846A}"/>
              </a:ext>
            </a:extLst>
          </p:cNvPr>
          <p:cNvSpPr txBox="1"/>
          <p:nvPr/>
        </p:nvSpPr>
        <p:spPr>
          <a:xfrm>
            <a:off x="5186930" y="2522780"/>
            <a:ext cx="1818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khoá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mã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hoá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78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6.25E-7 7.40741E-7 L -0.31914 -0.0118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64" y="-60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875E-6 -4.07407E-6 L 0.34883 -0.0472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35" y="-236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6" presetClass="exit" presetSubtype="2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6" presetClass="exit" presetSubtype="2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10" grpId="1"/>
      <p:bldP spid="13" grpId="0"/>
      <p:bldP spid="13" grpId="1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C7AD2-0C8C-5963-B630-E7FD2A2F9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DE4C479-8551-0724-30AA-CB0EE44B91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A08829E-961F-F493-1EB1-3BA35B09F42D}"/>
              </a:ext>
            </a:extLst>
          </p:cNvPr>
          <p:cNvSpPr/>
          <p:nvPr/>
        </p:nvSpPr>
        <p:spPr>
          <a:xfrm>
            <a:off x="406401" y="228600"/>
            <a:ext cx="4063999" cy="1066800"/>
          </a:xfrm>
          <a:custGeom>
            <a:avLst/>
            <a:gdLst/>
            <a:ahLst/>
            <a:cxnLst/>
            <a:rect l="l" t="t" r="r" b="b"/>
            <a:pathLst>
              <a:path w="13945790" h="6161504">
                <a:moveTo>
                  <a:pt x="0" y="0"/>
                </a:moveTo>
                <a:lnTo>
                  <a:pt x="13945791" y="0"/>
                </a:lnTo>
                <a:lnTo>
                  <a:pt x="13945791" y="6161504"/>
                </a:lnTo>
                <a:lnTo>
                  <a:pt x="0" y="6161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6FACEE5B-A475-6F03-8836-7A9780073C41}"/>
              </a:ext>
            </a:extLst>
          </p:cNvPr>
          <p:cNvSpPr txBox="1"/>
          <p:nvPr/>
        </p:nvSpPr>
        <p:spPr>
          <a:xfrm rot="-224683">
            <a:off x="881289" y="21493"/>
            <a:ext cx="3114223" cy="9550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8604"/>
              </a:lnSpc>
              <a:spcBef>
                <a:spcPct val="0"/>
              </a:spcBef>
            </a:pPr>
            <a:r>
              <a:rPr lang="en-US" sz="3600" b="1" dirty="0" err="1">
                <a:solidFill>
                  <a:srgbClr val="000000"/>
                </a:solidFill>
                <a:latin typeface="+mj-lt"/>
                <a:ea typeface="Aristotelica Pro Bold"/>
                <a:cs typeface="Aristotelica Pro Bold"/>
                <a:sym typeface="Aristotelica Pro Bold"/>
              </a:rPr>
              <a:t>Cách</a:t>
            </a:r>
            <a:r>
              <a:rPr lang="en-US" sz="3600" b="1" dirty="0">
                <a:solidFill>
                  <a:srgbClr val="000000"/>
                </a:solidFill>
                <a:latin typeface="+mj-lt"/>
                <a:ea typeface="Aristotelica Pro Bold"/>
                <a:cs typeface="Aristotelica Pro Bold"/>
                <a:sym typeface="Aristotelica Pro Bold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+mj-lt"/>
                <a:ea typeface="Aristotelica Pro Bold"/>
                <a:cs typeface="Aristotelica Pro Bold"/>
                <a:sym typeface="Aristotelica Pro Bold"/>
              </a:rPr>
              <a:t>hoạt</a:t>
            </a:r>
            <a:r>
              <a:rPr lang="en-US" sz="3600" b="1" dirty="0">
                <a:solidFill>
                  <a:srgbClr val="000000"/>
                </a:solidFill>
                <a:latin typeface="+mj-lt"/>
                <a:ea typeface="Aristotelica Pro Bold"/>
                <a:cs typeface="Aristotelica Pro Bold"/>
                <a:sym typeface="Aristotelica Pro Bold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+mj-lt"/>
                <a:ea typeface="Aristotelica Pro Bold"/>
                <a:cs typeface="Aristotelica Pro Bold"/>
                <a:sym typeface="Aristotelica Pro Bold"/>
              </a:rPr>
              <a:t>động</a:t>
            </a:r>
            <a:endParaRPr lang="en-US" sz="3600" b="1" dirty="0">
              <a:solidFill>
                <a:srgbClr val="000000"/>
              </a:solidFill>
              <a:latin typeface="+mj-lt"/>
              <a:ea typeface="Aristotelica Pro Bold"/>
              <a:cs typeface="Aristotelica Pro Bold"/>
              <a:sym typeface="Aristotelica Pro Bold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FFE722AC-40F8-FA85-76DD-8D31C6272580}"/>
              </a:ext>
            </a:extLst>
          </p:cNvPr>
          <p:cNvSpPr/>
          <p:nvPr/>
        </p:nvSpPr>
        <p:spPr>
          <a:xfrm rot="18620774">
            <a:off x="10652399" y="5093439"/>
            <a:ext cx="1129632" cy="1689169"/>
          </a:xfrm>
          <a:custGeom>
            <a:avLst/>
            <a:gdLst/>
            <a:ahLst/>
            <a:cxnLst/>
            <a:rect l="l" t="t" r="r" b="b"/>
            <a:pathLst>
              <a:path w="3028673" h="4528857">
                <a:moveTo>
                  <a:pt x="0" y="0"/>
                </a:moveTo>
                <a:lnTo>
                  <a:pt x="3028672" y="0"/>
                </a:lnTo>
                <a:lnTo>
                  <a:pt x="3028672" y="4528856"/>
                </a:lnTo>
                <a:lnTo>
                  <a:pt x="0" y="45288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82396A-AB9F-2B27-1D56-CC757C935F8F}"/>
              </a:ext>
            </a:extLst>
          </p:cNvPr>
          <p:cNvSpPr txBox="1"/>
          <p:nvPr/>
        </p:nvSpPr>
        <p:spPr>
          <a:xfrm>
            <a:off x="2491448" y="4525713"/>
            <a:ext cx="72090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Ghép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mã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hoá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cùng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khoá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mã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hoá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rồi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gữi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14" name="Graphic 13" descr="Key with solid fill">
            <a:extLst>
              <a:ext uri="{FF2B5EF4-FFF2-40B4-BE49-F238E27FC236}">
                <a16:creationId xmlns:a16="http://schemas.microsoft.com/office/drawing/2014/main" id="{DE1B447F-6292-0E0E-9E33-3558F0E5C2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49077" y="1574489"/>
            <a:ext cx="1293843" cy="12938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2DA393A-B1F2-D6D8-8917-F5CE13468143}"/>
              </a:ext>
            </a:extLst>
          </p:cNvPr>
          <p:cNvSpPr txBox="1"/>
          <p:nvPr/>
        </p:nvSpPr>
        <p:spPr>
          <a:xfrm>
            <a:off x="5186930" y="2522780"/>
            <a:ext cx="1818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khoá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mã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hoá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976A0F3-754C-62C1-6240-286C089A89D2}"/>
              </a:ext>
            </a:extLst>
          </p:cNvPr>
          <p:cNvSpPr/>
          <p:nvPr/>
        </p:nvSpPr>
        <p:spPr>
          <a:xfrm>
            <a:off x="4958919" y="-1897654"/>
            <a:ext cx="2046146" cy="141220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Dữ</a:t>
            </a:r>
            <a:r>
              <a:rPr lang="en-US" sz="3200" dirty="0"/>
              <a:t> </a:t>
            </a:r>
            <a:r>
              <a:rPr lang="en-US" sz="3200" dirty="0" err="1"/>
              <a:t>liệu</a:t>
            </a:r>
            <a:r>
              <a:rPr lang="en-US" sz="3200" dirty="0"/>
              <a:t> </a:t>
            </a:r>
            <a:r>
              <a:rPr lang="en-US" sz="3200" dirty="0" err="1"/>
              <a:t>mã</a:t>
            </a:r>
            <a:r>
              <a:rPr lang="en-US" sz="3200" dirty="0"/>
              <a:t> </a:t>
            </a:r>
            <a:r>
              <a:rPr lang="en-US" sz="3200" dirty="0" err="1"/>
              <a:t>hoá</a:t>
            </a:r>
            <a:endParaRPr lang="en-US" sz="3200" dirty="0"/>
          </a:p>
        </p:txBody>
      </p:sp>
      <p:pic>
        <p:nvPicPr>
          <p:cNvPr id="17" name="Picture 16" descr="A yellow envelope with black outline&#10;&#10;Description automatically generated">
            <a:extLst>
              <a:ext uri="{FF2B5EF4-FFF2-40B4-BE49-F238E27FC236}">
                <a16:creationId xmlns:a16="http://schemas.microsoft.com/office/drawing/2014/main" id="{78079E46-524B-7744-CB49-2FC1856A92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301" y="375067"/>
            <a:ext cx="5301205" cy="458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2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9259E-6 L -0.08516 0.0162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58" y="81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-0.08138 0.0222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76" y="111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111E-6 L 0.09323 0.5550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61" y="2775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1.66667E-6 1.11111E-6 L 0.65612 -0.0007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799" y="-4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6" grpId="1"/>
      <p:bldP spid="5" grpId="0" animBg="1"/>
      <p:bldP spid="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US" sz="1200" dirty="0"/>
          </a:p>
        </p:txBody>
      </p:sp>
      <p:sp>
        <p:nvSpPr>
          <p:cNvPr id="3" name="Freeform 3"/>
          <p:cNvSpPr/>
          <p:nvPr/>
        </p:nvSpPr>
        <p:spPr>
          <a:xfrm>
            <a:off x="544010" y="332662"/>
            <a:ext cx="3877519" cy="917404"/>
          </a:xfrm>
          <a:custGeom>
            <a:avLst/>
            <a:gdLst/>
            <a:ahLst/>
            <a:cxnLst/>
            <a:rect l="l" t="t" r="r" b="b"/>
            <a:pathLst>
              <a:path w="13945790" h="6161504">
                <a:moveTo>
                  <a:pt x="0" y="0"/>
                </a:moveTo>
                <a:lnTo>
                  <a:pt x="13945791" y="0"/>
                </a:lnTo>
                <a:lnTo>
                  <a:pt x="13945791" y="6161504"/>
                </a:lnTo>
                <a:lnTo>
                  <a:pt x="0" y="6161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5" name="Freeform 5"/>
          <p:cNvSpPr/>
          <p:nvPr/>
        </p:nvSpPr>
        <p:spPr>
          <a:xfrm>
            <a:off x="272005" y="5449920"/>
            <a:ext cx="1520797" cy="1286974"/>
          </a:xfrm>
          <a:custGeom>
            <a:avLst/>
            <a:gdLst/>
            <a:ahLst/>
            <a:cxnLst/>
            <a:rect l="l" t="t" r="r" b="b"/>
            <a:pathLst>
              <a:path w="4562389" h="3860922">
                <a:moveTo>
                  <a:pt x="0" y="0"/>
                </a:moveTo>
                <a:lnTo>
                  <a:pt x="4562389" y="0"/>
                </a:lnTo>
                <a:lnTo>
                  <a:pt x="4562389" y="3860922"/>
                </a:lnTo>
                <a:lnTo>
                  <a:pt x="0" y="38609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1F6AFED3-32DA-8E9C-F1A1-78E5C2B6033A}"/>
              </a:ext>
            </a:extLst>
          </p:cNvPr>
          <p:cNvSpPr txBox="1"/>
          <p:nvPr/>
        </p:nvSpPr>
        <p:spPr>
          <a:xfrm rot="21375317">
            <a:off x="881289" y="21493"/>
            <a:ext cx="3114223" cy="9550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8604"/>
              </a:lnSpc>
              <a:spcBef>
                <a:spcPct val="0"/>
              </a:spcBef>
            </a:pPr>
            <a:r>
              <a:rPr lang="en-US" sz="3600" b="1" dirty="0" err="1">
                <a:solidFill>
                  <a:srgbClr val="000000"/>
                </a:solidFill>
                <a:latin typeface="+mj-lt"/>
                <a:ea typeface="Aristotelica Pro Bold"/>
                <a:cs typeface="Aristotelica Pro Bold"/>
                <a:sym typeface="Aristotelica Pro Bold"/>
              </a:rPr>
              <a:t>Cách</a:t>
            </a:r>
            <a:r>
              <a:rPr lang="en-US" sz="3600" b="1" dirty="0">
                <a:solidFill>
                  <a:srgbClr val="000000"/>
                </a:solidFill>
                <a:latin typeface="+mj-lt"/>
                <a:ea typeface="Aristotelica Pro Bold"/>
                <a:cs typeface="Aristotelica Pro Bold"/>
                <a:sym typeface="Aristotelica Pro Bold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+mj-lt"/>
                <a:ea typeface="Aristotelica Pro Bold"/>
                <a:cs typeface="Aristotelica Pro Bold"/>
                <a:sym typeface="Aristotelica Pro Bold"/>
              </a:rPr>
              <a:t>hoạt</a:t>
            </a:r>
            <a:r>
              <a:rPr lang="en-US" sz="3600" b="1" dirty="0">
                <a:solidFill>
                  <a:srgbClr val="000000"/>
                </a:solidFill>
                <a:latin typeface="+mj-lt"/>
                <a:ea typeface="Aristotelica Pro Bold"/>
                <a:cs typeface="Aristotelica Pro Bold"/>
                <a:sym typeface="Aristotelica Pro Bold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+mj-lt"/>
                <a:ea typeface="Aristotelica Pro Bold"/>
                <a:cs typeface="Aristotelica Pro Bold"/>
                <a:sym typeface="Aristotelica Pro Bold"/>
              </a:rPr>
              <a:t>động</a:t>
            </a:r>
            <a:endParaRPr lang="en-US" sz="3600" b="1" dirty="0">
              <a:solidFill>
                <a:srgbClr val="000000"/>
              </a:solidFill>
              <a:latin typeface="+mj-lt"/>
              <a:ea typeface="Aristotelica Pro Bold"/>
              <a:cs typeface="Aristotelica Pro Bold"/>
              <a:sym typeface="Aristotelica Pro Bold"/>
            </a:endParaRPr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F92B3FCB-D8D6-87BE-CE49-130AAC0B07B0}"/>
              </a:ext>
            </a:extLst>
          </p:cNvPr>
          <p:cNvSpPr/>
          <p:nvPr/>
        </p:nvSpPr>
        <p:spPr>
          <a:xfrm>
            <a:off x="9074552" y="498996"/>
            <a:ext cx="2264021" cy="917404"/>
          </a:xfrm>
          <a:custGeom>
            <a:avLst/>
            <a:gdLst/>
            <a:ahLst/>
            <a:cxnLst/>
            <a:rect l="l" t="t" r="r" b="b"/>
            <a:pathLst>
              <a:path w="13945790" h="6161504">
                <a:moveTo>
                  <a:pt x="0" y="0"/>
                </a:moveTo>
                <a:lnTo>
                  <a:pt x="13945791" y="0"/>
                </a:lnTo>
                <a:lnTo>
                  <a:pt x="13945791" y="6161504"/>
                </a:lnTo>
                <a:lnTo>
                  <a:pt x="0" y="61615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5DA93C-B89F-7424-8855-CF965ED59649}"/>
              </a:ext>
            </a:extLst>
          </p:cNvPr>
          <p:cNvSpPr txBox="1"/>
          <p:nvPr/>
        </p:nvSpPr>
        <p:spPr>
          <a:xfrm>
            <a:off x="9241521" y="665291"/>
            <a:ext cx="1930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Bên</a:t>
            </a:r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nhận</a:t>
            </a:r>
            <a:endParaRPr lang="en-US" sz="3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Graphic 8" descr="Key with solid fill">
            <a:extLst>
              <a:ext uri="{FF2B5EF4-FFF2-40B4-BE49-F238E27FC236}">
                <a16:creationId xmlns:a16="http://schemas.microsoft.com/office/drawing/2014/main" id="{7638FECE-FD7E-6305-9BE5-3A09B9BD32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26201" y="2043208"/>
            <a:ext cx="1293843" cy="12938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1C6C50-AAB9-2A4F-6398-983CCCCBB49D}"/>
              </a:ext>
            </a:extLst>
          </p:cNvPr>
          <p:cNvSpPr txBox="1"/>
          <p:nvPr/>
        </p:nvSpPr>
        <p:spPr>
          <a:xfrm>
            <a:off x="1564054" y="2991499"/>
            <a:ext cx="1818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khoá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mã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hoá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F0515E6-C7E0-33F2-A068-AC0433D8E3BB}"/>
              </a:ext>
            </a:extLst>
          </p:cNvPr>
          <p:cNvSpPr/>
          <p:nvPr/>
        </p:nvSpPr>
        <p:spPr>
          <a:xfrm>
            <a:off x="3465773" y="2384115"/>
            <a:ext cx="2046146" cy="141220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Dữ</a:t>
            </a:r>
            <a:r>
              <a:rPr lang="en-US" sz="3200" dirty="0"/>
              <a:t> </a:t>
            </a:r>
            <a:r>
              <a:rPr lang="en-US" sz="3200" dirty="0" err="1"/>
              <a:t>liệu</a:t>
            </a:r>
            <a:r>
              <a:rPr lang="en-US" sz="3200" dirty="0"/>
              <a:t> </a:t>
            </a:r>
            <a:r>
              <a:rPr lang="en-US" sz="3200" dirty="0" err="1"/>
              <a:t>mã</a:t>
            </a:r>
            <a:r>
              <a:rPr lang="en-US" sz="3200" dirty="0"/>
              <a:t> </a:t>
            </a:r>
            <a:r>
              <a:rPr lang="en-US" sz="3200" dirty="0" err="1"/>
              <a:t>hoá</a:t>
            </a:r>
            <a:endParaRPr lang="en-US" sz="3200" dirty="0"/>
          </a:p>
        </p:txBody>
      </p:sp>
      <p:pic>
        <p:nvPicPr>
          <p:cNvPr id="8" name="Picture 7" descr="A yellow envelope with black outline&#10;&#10;Description automatically generated">
            <a:extLst>
              <a:ext uri="{FF2B5EF4-FFF2-40B4-BE49-F238E27FC236}">
                <a16:creationId xmlns:a16="http://schemas.microsoft.com/office/drawing/2014/main" id="{55F4E08E-1BAC-2EE9-A0A2-05377214DD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9200" y="804920"/>
            <a:ext cx="5301205" cy="4585695"/>
          </a:xfrm>
          <a:prstGeom prst="rect">
            <a:avLst/>
          </a:prstGeom>
        </p:spPr>
      </p:pic>
      <p:pic>
        <p:nvPicPr>
          <p:cNvPr id="12" name="Graphic 11" descr="Key with solid fill">
            <a:extLst>
              <a:ext uri="{FF2B5EF4-FFF2-40B4-BE49-F238E27FC236}">
                <a16:creationId xmlns:a16="http://schemas.microsoft.com/office/drawing/2014/main" id="{B99826C0-E104-1C0C-37B1-CC59A46BEB7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09101" y="2064601"/>
            <a:ext cx="1293843" cy="12938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1E434B-7B4C-438F-BE3C-684EEF8FA6F2}"/>
              </a:ext>
            </a:extLst>
          </p:cNvPr>
          <p:cNvSpPr txBox="1"/>
          <p:nvPr/>
        </p:nvSpPr>
        <p:spPr>
          <a:xfrm>
            <a:off x="6746954" y="3012892"/>
            <a:ext cx="1818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Khoá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phiên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Graphic 13" descr="Key with solid fill">
            <a:extLst>
              <a:ext uri="{FF2B5EF4-FFF2-40B4-BE49-F238E27FC236}">
                <a16:creationId xmlns:a16="http://schemas.microsoft.com/office/drawing/2014/main" id="{EB4CCB07-1F19-2629-2D16-24D040BD49C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295093" y="119647"/>
            <a:ext cx="1293843" cy="12938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300940B-D2E8-8EDC-78B9-9584F2F06CC2}"/>
              </a:ext>
            </a:extLst>
          </p:cNvPr>
          <p:cNvSpPr txBox="1"/>
          <p:nvPr/>
        </p:nvSpPr>
        <p:spPr>
          <a:xfrm>
            <a:off x="4876801" y="1077176"/>
            <a:ext cx="2130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Khoá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bí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nhận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061413-D7D7-7C28-758F-692D1E13BDF0}"/>
              </a:ext>
            </a:extLst>
          </p:cNvPr>
          <p:cNvSpPr txBox="1"/>
          <p:nvPr/>
        </p:nvSpPr>
        <p:spPr>
          <a:xfrm>
            <a:off x="2493643" y="4744615"/>
            <a:ext cx="72090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khoá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bí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nhận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mã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hoá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khoá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đã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nhận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khoá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phiên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08333E-6 -3.7037E-7 L 0.4931 0.0023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48" y="11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-4.375E-6 3.7037E-7 L 0.42474 0.0011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37" y="4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-4.58333E-6 7.40741E-7 L 0.42748 -0.0101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67" y="-50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1.04167E-6 -2.96296E-6 L 0.42747 0.0018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67" y="9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animMotion origin="layout" path="M 2.08333E-7 -4.07407E-6 L 0.1401 0.28843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05" y="1442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1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2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0" grpId="2"/>
      <p:bldP spid="11" grpId="0" animBg="1"/>
      <p:bldP spid="11" grpId="1" animBg="1"/>
      <p:bldP spid="13" grpId="1"/>
      <p:bldP spid="15" grpId="0"/>
      <p:bldP spid="15" grpId="1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AF3F8-DEF2-ED17-642B-C17BE5618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EBF641A-3461-6197-4250-2998C9932D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US" sz="1200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FC922D0-0CBA-E605-F35C-32D095D946E5}"/>
              </a:ext>
            </a:extLst>
          </p:cNvPr>
          <p:cNvSpPr/>
          <p:nvPr/>
        </p:nvSpPr>
        <p:spPr>
          <a:xfrm>
            <a:off x="544010" y="332662"/>
            <a:ext cx="3877519" cy="917404"/>
          </a:xfrm>
          <a:custGeom>
            <a:avLst/>
            <a:gdLst/>
            <a:ahLst/>
            <a:cxnLst/>
            <a:rect l="l" t="t" r="r" b="b"/>
            <a:pathLst>
              <a:path w="13945790" h="6161504">
                <a:moveTo>
                  <a:pt x="0" y="0"/>
                </a:moveTo>
                <a:lnTo>
                  <a:pt x="13945791" y="0"/>
                </a:lnTo>
                <a:lnTo>
                  <a:pt x="13945791" y="6161504"/>
                </a:lnTo>
                <a:lnTo>
                  <a:pt x="0" y="6161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F0F68D73-36EB-AE3C-D85D-BD80D4D16864}"/>
              </a:ext>
            </a:extLst>
          </p:cNvPr>
          <p:cNvSpPr/>
          <p:nvPr/>
        </p:nvSpPr>
        <p:spPr>
          <a:xfrm>
            <a:off x="272005" y="5449920"/>
            <a:ext cx="1520797" cy="1286974"/>
          </a:xfrm>
          <a:custGeom>
            <a:avLst/>
            <a:gdLst/>
            <a:ahLst/>
            <a:cxnLst/>
            <a:rect l="l" t="t" r="r" b="b"/>
            <a:pathLst>
              <a:path w="4562389" h="3860922">
                <a:moveTo>
                  <a:pt x="0" y="0"/>
                </a:moveTo>
                <a:lnTo>
                  <a:pt x="4562389" y="0"/>
                </a:lnTo>
                <a:lnTo>
                  <a:pt x="4562389" y="3860922"/>
                </a:lnTo>
                <a:lnTo>
                  <a:pt x="0" y="38609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10E6A7CC-181B-14E9-B7C5-DD9BA0728F1C}"/>
              </a:ext>
            </a:extLst>
          </p:cNvPr>
          <p:cNvSpPr txBox="1"/>
          <p:nvPr/>
        </p:nvSpPr>
        <p:spPr>
          <a:xfrm rot="21375317">
            <a:off x="881289" y="21493"/>
            <a:ext cx="3114223" cy="9550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8604"/>
              </a:lnSpc>
              <a:spcBef>
                <a:spcPct val="0"/>
              </a:spcBef>
            </a:pPr>
            <a:r>
              <a:rPr lang="en-US" sz="3600" b="1" dirty="0" err="1">
                <a:solidFill>
                  <a:srgbClr val="000000"/>
                </a:solidFill>
                <a:latin typeface="+mj-lt"/>
                <a:ea typeface="Aristotelica Pro Bold"/>
                <a:cs typeface="Aristotelica Pro Bold"/>
                <a:sym typeface="Aristotelica Pro Bold"/>
              </a:rPr>
              <a:t>Cách</a:t>
            </a:r>
            <a:r>
              <a:rPr lang="en-US" sz="3600" b="1" dirty="0">
                <a:solidFill>
                  <a:srgbClr val="000000"/>
                </a:solidFill>
                <a:latin typeface="+mj-lt"/>
                <a:ea typeface="Aristotelica Pro Bold"/>
                <a:cs typeface="Aristotelica Pro Bold"/>
                <a:sym typeface="Aristotelica Pro Bold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+mj-lt"/>
                <a:ea typeface="Aristotelica Pro Bold"/>
                <a:cs typeface="Aristotelica Pro Bold"/>
                <a:sym typeface="Aristotelica Pro Bold"/>
              </a:rPr>
              <a:t>hoạt</a:t>
            </a:r>
            <a:r>
              <a:rPr lang="en-US" sz="3600" b="1" dirty="0">
                <a:solidFill>
                  <a:srgbClr val="000000"/>
                </a:solidFill>
                <a:latin typeface="+mj-lt"/>
                <a:ea typeface="Aristotelica Pro Bold"/>
                <a:cs typeface="Aristotelica Pro Bold"/>
                <a:sym typeface="Aristotelica Pro Bold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+mj-lt"/>
                <a:ea typeface="Aristotelica Pro Bold"/>
                <a:cs typeface="Aristotelica Pro Bold"/>
                <a:sym typeface="Aristotelica Pro Bold"/>
              </a:rPr>
              <a:t>động</a:t>
            </a:r>
            <a:endParaRPr lang="en-US" sz="3600" b="1" dirty="0">
              <a:solidFill>
                <a:srgbClr val="000000"/>
              </a:solidFill>
              <a:latin typeface="+mj-lt"/>
              <a:ea typeface="Aristotelica Pro Bold"/>
              <a:cs typeface="Aristotelica Pro Bold"/>
              <a:sym typeface="Aristotelica Pro Bold"/>
            </a:endParaRPr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FEF6674F-9856-46C3-B184-CFA84C00579C}"/>
              </a:ext>
            </a:extLst>
          </p:cNvPr>
          <p:cNvSpPr/>
          <p:nvPr/>
        </p:nvSpPr>
        <p:spPr>
          <a:xfrm>
            <a:off x="9074552" y="498996"/>
            <a:ext cx="2264021" cy="917404"/>
          </a:xfrm>
          <a:custGeom>
            <a:avLst/>
            <a:gdLst/>
            <a:ahLst/>
            <a:cxnLst/>
            <a:rect l="l" t="t" r="r" b="b"/>
            <a:pathLst>
              <a:path w="13945790" h="6161504">
                <a:moveTo>
                  <a:pt x="0" y="0"/>
                </a:moveTo>
                <a:lnTo>
                  <a:pt x="13945791" y="0"/>
                </a:lnTo>
                <a:lnTo>
                  <a:pt x="13945791" y="6161504"/>
                </a:lnTo>
                <a:lnTo>
                  <a:pt x="0" y="61615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19064-F6BE-BCB6-3DED-A9ED92458E97}"/>
              </a:ext>
            </a:extLst>
          </p:cNvPr>
          <p:cNvSpPr txBox="1"/>
          <p:nvPr/>
        </p:nvSpPr>
        <p:spPr>
          <a:xfrm>
            <a:off x="9241521" y="665291"/>
            <a:ext cx="1930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Bên</a:t>
            </a:r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nhận</a:t>
            </a:r>
            <a:endParaRPr lang="en-US" sz="3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023FFE9-BBDD-6DEB-6D3B-98827D078187}"/>
              </a:ext>
            </a:extLst>
          </p:cNvPr>
          <p:cNvSpPr/>
          <p:nvPr/>
        </p:nvSpPr>
        <p:spPr>
          <a:xfrm>
            <a:off x="8637213" y="2306787"/>
            <a:ext cx="2046146" cy="141220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Dữ</a:t>
            </a:r>
            <a:r>
              <a:rPr lang="en-US" sz="3200" dirty="0"/>
              <a:t> </a:t>
            </a:r>
            <a:r>
              <a:rPr lang="en-US" sz="3200" dirty="0" err="1"/>
              <a:t>liệu</a:t>
            </a:r>
            <a:r>
              <a:rPr lang="en-US" sz="3200" dirty="0"/>
              <a:t> </a:t>
            </a:r>
            <a:r>
              <a:rPr lang="en-US" sz="3200" dirty="0" err="1"/>
              <a:t>mã</a:t>
            </a:r>
            <a:r>
              <a:rPr lang="en-US" sz="3200" dirty="0"/>
              <a:t> </a:t>
            </a:r>
            <a:r>
              <a:rPr lang="en-US" sz="3200" dirty="0" err="1"/>
              <a:t>hoá</a:t>
            </a:r>
            <a:endParaRPr lang="en-US" sz="3200" dirty="0"/>
          </a:p>
        </p:txBody>
      </p:sp>
      <p:pic>
        <p:nvPicPr>
          <p:cNvPr id="12" name="Graphic 11" descr="Key with solid fill">
            <a:extLst>
              <a:ext uri="{FF2B5EF4-FFF2-40B4-BE49-F238E27FC236}">
                <a16:creationId xmlns:a16="http://schemas.microsoft.com/office/drawing/2014/main" id="{03D87894-C695-9692-E0E4-D05FCFB25F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101" y="2064601"/>
            <a:ext cx="1293843" cy="12938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0AF39C-0F9B-576B-F9AA-54D9996D00B6}"/>
              </a:ext>
            </a:extLst>
          </p:cNvPr>
          <p:cNvSpPr txBox="1"/>
          <p:nvPr/>
        </p:nvSpPr>
        <p:spPr>
          <a:xfrm>
            <a:off x="6746954" y="3012892"/>
            <a:ext cx="1818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Khoá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phiên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Picture 16" descr="A stack of books with a belt&#10;&#10;Description automatically generated">
            <a:extLst>
              <a:ext uri="{FF2B5EF4-FFF2-40B4-BE49-F238E27FC236}">
                <a16:creationId xmlns:a16="http://schemas.microsoft.com/office/drawing/2014/main" id="{D26119D3-6D8A-19ED-44E6-0F18BDA03B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612" y="1937217"/>
            <a:ext cx="2151347" cy="215134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6BE912E-DCF7-2C72-AB44-34F5FFAB0588}"/>
              </a:ext>
            </a:extLst>
          </p:cNvPr>
          <p:cNvSpPr txBox="1"/>
          <p:nvPr/>
        </p:nvSpPr>
        <p:spPr>
          <a:xfrm>
            <a:off x="2493643" y="4744615"/>
            <a:ext cx="72090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Dùng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khoá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phiên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mã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mã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hoá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ta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file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nén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nén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file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điệp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chữ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ký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3420713-34C2-2328-D22B-D5A3CE7E4707}"/>
                  </a:ext>
                </a:extLst>
              </p:cNvPr>
              <p:cNvSpPr/>
              <p:nvPr/>
            </p:nvSpPr>
            <p:spPr>
              <a:xfrm>
                <a:off x="4124960" y="2306787"/>
                <a:ext cx="926489" cy="84982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3420713-34C2-2328-D22B-D5A3CE7E47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960" y="2306787"/>
                <a:ext cx="926489" cy="849824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F259D5F-E99D-D0CB-49A3-4F3686B8C3D0}"/>
              </a:ext>
            </a:extLst>
          </p:cNvPr>
          <p:cNvSpPr/>
          <p:nvPr/>
        </p:nvSpPr>
        <p:spPr>
          <a:xfrm>
            <a:off x="3120527" y="1579985"/>
            <a:ext cx="2906445" cy="1066800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Chữ</a:t>
            </a:r>
            <a:r>
              <a:rPr lang="en-US" sz="3200" dirty="0"/>
              <a:t> </a:t>
            </a:r>
            <a:r>
              <a:rPr lang="en-US" sz="3200" dirty="0" err="1"/>
              <a:t>ký</a:t>
            </a:r>
            <a:r>
              <a:rPr lang="en-US" sz="3200" dirty="0"/>
              <a:t> </a:t>
            </a:r>
            <a:r>
              <a:rPr lang="en-US" sz="3200" dirty="0" err="1"/>
              <a:t>số</a:t>
            </a:r>
            <a:endParaRPr lang="en-US" sz="32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BC21931-BFE8-1571-10CC-907FDDA216D9}"/>
              </a:ext>
            </a:extLst>
          </p:cNvPr>
          <p:cNvSpPr/>
          <p:nvPr/>
        </p:nvSpPr>
        <p:spPr>
          <a:xfrm>
            <a:off x="3120526" y="2805103"/>
            <a:ext cx="2906445" cy="966261"/>
          </a:xfrm>
          <a:prstGeom prst="round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Thông </a:t>
            </a:r>
            <a:r>
              <a:rPr lang="en-US" sz="3200" dirty="0" err="1"/>
              <a:t>điệp</a:t>
            </a:r>
            <a:r>
              <a:rPr lang="en-US" sz="3200" dirty="0"/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69F179-5BA0-E673-B1BB-F7CBBFC09550}"/>
              </a:ext>
            </a:extLst>
          </p:cNvPr>
          <p:cNvSpPr/>
          <p:nvPr/>
        </p:nvSpPr>
        <p:spPr>
          <a:xfrm>
            <a:off x="2948147" y="1416400"/>
            <a:ext cx="3251202" cy="2495200"/>
          </a:xfrm>
          <a:prstGeom prst="rect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68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33333E-6 L 0.16784 0.027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85" y="134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7 L 0.16784 0.0270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85" y="13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2.29167E-6 -3.7037E-7 L -0.41068 -0.0252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34" y="-127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2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3" grpId="0"/>
      <p:bldP spid="13" grpId="1"/>
      <p:bldP spid="18" grpId="0"/>
      <p:bldP spid="19" grpId="0" animBg="1"/>
      <p:bldP spid="20" grpId="0" animBg="1"/>
      <p:bldP spid="21" grpId="0" animBg="1"/>
      <p:bldP spid="22" grpId="2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53052-22EB-3DB2-AF21-3507DB2FE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CA12680-518B-6DBA-9C2B-0092C373618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US" sz="1200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AC4AE71-71E4-D0BB-BD4F-D28279A28532}"/>
              </a:ext>
            </a:extLst>
          </p:cNvPr>
          <p:cNvSpPr/>
          <p:nvPr/>
        </p:nvSpPr>
        <p:spPr>
          <a:xfrm>
            <a:off x="544010" y="332662"/>
            <a:ext cx="3877519" cy="917404"/>
          </a:xfrm>
          <a:custGeom>
            <a:avLst/>
            <a:gdLst/>
            <a:ahLst/>
            <a:cxnLst/>
            <a:rect l="l" t="t" r="r" b="b"/>
            <a:pathLst>
              <a:path w="13945790" h="6161504">
                <a:moveTo>
                  <a:pt x="0" y="0"/>
                </a:moveTo>
                <a:lnTo>
                  <a:pt x="13945791" y="0"/>
                </a:lnTo>
                <a:lnTo>
                  <a:pt x="13945791" y="6161504"/>
                </a:lnTo>
                <a:lnTo>
                  <a:pt x="0" y="6161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0B1D8D7-89F6-2B22-086F-AB9333DBDA13}"/>
              </a:ext>
            </a:extLst>
          </p:cNvPr>
          <p:cNvSpPr/>
          <p:nvPr/>
        </p:nvSpPr>
        <p:spPr>
          <a:xfrm>
            <a:off x="272005" y="5449920"/>
            <a:ext cx="1520797" cy="1286974"/>
          </a:xfrm>
          <a:custGeom>
            <a:avLst/>
            <a:gdLst/>
            <a:ahLst/>
            <a:cxnLst/>
            <a:rect l="l" t="t" r="r" b="b"/>
            <a:pathLst>
              <a:path w="4562389" h="3860922">
                <a:moveTo>
                  <a:pt x="0" y="0"/>
                </a:moveTo>
                <a:lnTo>
                  <a:pt x="4562389" y="0"/>
                </a:lnTo>
                <a:lnTo>
                  <a:pt x="4562389" y="3860922"/>
                </a:lnTo>
                <a:lnTo>
                  <a:pt x="0" y="38609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18FE003-822F-6D65-827B-09F60B657893}"/>
              </a:ext>
            </a:extLst>
          </p:cNvPr>
          <p:cNvSpPr txBox="1"/>
          <p:nvPr/>
        </p:nvSpPr>
        <p:spPr>
          <a:xfrm rot="21375317">
            <a:off x="881289" y="21493"/>
            <a:ext cx="3114223" cy="9550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8604"/>
              </a:lnSpc>
              <a:spcBef>
                <a:spcPct val="0"/>
              </a:spcBef>
            </a:pPr>
            <a:r>
              <a:rPr lang="en-US" sz="3600" b="1" dirty="0" err="1">
                <a:solidFill>
                  <a:srgbClr val="000000"/>
                </a:solidFill>
                <a:latin typeface="+mj-lt"/>
                <a:ea typeface="Aristotelica Pro Bold"/>
                <a:cs typeface="Aristotelica Pro Bold"/>
                <a:sym typeface="Aristotelica Pro Bold"/>
              </a:rPr>
              <a:t>Cách</a:t>
            </a:r>
            <a:r>
              <a:rPr lang="en-US" sz="3600" b="1" dirty="0">
                <a:solidFill>
                  <a:srgbClr val="000000"/>
                </a:solidFill>
                <a:latin typeface="+mj-lt"/>
                <a:ea typeface="Aristotelica Pro Bold"/>
                <a:cs typeface="Aristotelica Pro Bold"/>
                <a:sym typeface="Aristotelica Pro Bold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+mj-lt"/>
                <a:ea typeface="Aristotelica Pro Bold"/>
                <a:cs typeface="Aristotelica Pro Bold"/>
                <a:sym typeface="Aristotelica Pro Bold"/>
              </a:rPr>
              <a:t>hoạt</a:t>
            </a:r>
            <a:r>
              <a:rPr lang="en-US" sz="3600" b="1" dirty="0">
                <a:solidFill>
                  <a:srgbClr val="000000"/>
                </a:solidFill>
                <a:latin typeface="+mj-lt"/>
                <a:ea typeface="Aristotelica Pro Bold"/>
                <a:cs typeface="Aristotelica Pro Bold"/>
                <a:sym typeface="Aristotelica Pro Bold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+mj-lt"/>
                <a:ea typeface="Aristotelica Pro Bold"/>
                <a:cs typeface="Aristotelica Pro Bold"/>
                <a:sym typeface="Aristotelica Pro Bold"/>
              </a:rPr>
              <a:t>động</a:t>
            </a:r>
            <a:endParaRPr lang="en-US" sz="3600" b="1" dirty="0">
              <a:solidFill>
                <a:srgbClr val="000000"/>
              </a:solidFill>
              <a:latin typeface="+mj-lt"/>
              <a:ea typeface="Aristotelica Pro Bold"/>
              <a:cs typeface="Aristotelica Pro Bold"/>
              <a:sym typeface="Aristotelica Pro Bold"/>
            </a:endParaRPr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DE566174-1C47-50B5-AC0F-ACCAB409C3B5}"/>
              </a:ext>
            </a:extLst>
          </p:cNvPr>
          <p:cNvSpPr/>
          <p:nvPr/>
        </p:nvSpPr>
        <p:spPr>
          <a:xfrm>
            <a:off x="9074552" y="498996"/>
            <a:ext cx="2264021" cy="917404"/>
          </a:xfrm>
          <a:custGeom>
            <a:avLst/>
            <a:gdLst/>
            <a:ahLst/>
            <a:cxnLst/>
            <a:rect l="l" t="t" r="r" b="b"/>
            <a:pathLst>
              <a:path w="13945790" h="6161504">
                <a:moveTo>
                  <a:pt x="0" y="0"/>
                </a:moveTo>
                <a:lnTo>
                  <a:pt x="13945791" y="0"/>
                </a:lnTo>
                <a:lnTo>
                  <a:pt x="13945791" y="6161504"/>
                </a:lnTo>
                <a:lnTo>
                  <a:pt x="0" y="61615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BA7A9-6036-979B-D9BD-3818D1E1837B}"/>
              </a:ext>
            </a:extLst>
          </p:cNvPr>
          <p:cNvSpPr txBox="1"/>
          <p:nvPr/>
        </p:nvSpPr>
        <p:spPr>
          <a:xfrm>
            <a:off x="9241521" y="665291"/>
            <a:ext cx="1930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Bên</a:t>
            </a:r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nhận</a:t>
            </a:r>
            <a:endParaRPr lang="en-US" sz="3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E8CAE6-9EAB-5D12-4F8C-46966C665224}"/>
              </a:ext>
            </a:extLst>
          </p:cNvPr>
          <p:cNvSpPr txBox="1"/>
          <p:nvPr/>
        </p:nvSpPr>
        <p:spPr>
          <a:xfrm>
            <a:off x="2493643" y="4744615"/>
            <a:ext cx="72090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Dùng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băm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điệp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chuỗi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băm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1,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dùng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khoá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khai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gữi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mã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chuỗi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băm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5B9E13A-C7B0-0624-D611-ACB0C8D31053}"/>
              </a:ext>
            </a:extLst>
          </p:cNvPr>
          <p:cNvSpPr/>
          <p:nvPr/>
        </p:nvSpPr>
        <p:spPr>
          <a:xfrm>
            <a:off x="3120527" y="1579985"/>
            <a:ext cx="2906445" cy="1066800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Chữ</a:t>
            </a:r>
            <a:r>
              <a:rPr lang="en-US" sz="3200" dirty="0"/>
              <a:t> </a:t>
            </a:r>
            <a:r>
              <a:rPr lang="en-US" sz="3200" dirty="0" err="1"/>
              <a:t>ký</a:t>
            </a:r>
            <a:r>
              <a:rPr lang="en-US" sz="3200" dirty="0"/>
              <a:t> </a:t>
            </a:r>
            <a:r>
              <a:rPr lang="en-US" sz="3200" dirty="0" err="1"/>
              <a:t>số</a:t>
            </a:r>
            <a:endParaRPr lang="en-US" sz="32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2AA59E8-7871-EFB8-B1DF-4F7AF5095150}"/>
              </a:ext>
            </a:extLst>
          </p:cNvPr>
          <p:cNvSpPr/>
          <p:nvPr/>
        </p:nvSpPr>
        <p:spPr>
          <a:xfrm>
            <a:off x="3120526" y="2805103"/>
            <a:ext cx="2906445" cy="966261"/>
          </a:xfrm>
          <a:prstGeom prst="round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Thông </a:t>
            </a:r>
            <a:r>
              <a:rPr lang="en-US" sz="3200" dirty="0" err="1"/>
              <a:t>điệp</a:t>
            </a:r>
            <a:r>
              <a:rPr lang="en-US" sz="3200" dirty="0"/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3EF6B3-8668-6319-D3C3-B3F8F9469023}"/>
              </a:ext>
            </a:extLst>
          </p:cNvPr>
          <p:cNvSpPr/>
          <p:nvPr/>
        </p:nvSpPr>
        <p:spPr>
          <a:xfrm>
            <a:off x="2948147" y="1416400"/>
            <a:ext cx="3251202" cy="2495200"/>
          </a:xfrm>
          <a:prstGeom prst="rect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84D4271-931A-46CF-1271-C66356938607}"/>
              </a:ext>
            </a:extLst>
          </p:cNvPr>
          <p:cNvSpPr/>
          <p:nvPr/>
        </p:nvSpPr>
        <p:spPr>
          <a:xfrm>
            <a:off x="9115133" y="3413102"/>
            <a:ext cx="689083" cy="631660"/>
          </a:xfrm>
          <a:prstGeom prst="ellipse">
            <a:avLst/>
          </a:prstGeom>
          <a:solidFill>
            <a:schemeClr val="bg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H</a:t>
            </a:r>
          </a:p>
        </p:txBody>
      </p:sp>
      <p:pic>
        <p:nvPicPr>
          <p:cNvPr id="25" name="Graphic 24" descr="Key with solid fill">
            <a:extLst>
              <a:ext uri="{FF2B5EF4-FFF2-40B4-BE49-F238E27FC236}">
                <a16:creationId xmlns:a16="http://schemas.microsoft.com/office/drawing/2014/main" id="{BCE878B4-118C-FE82-29DC-2BDA45A91A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12718" y="1411345"/>
            <a:ext cx="1293843" cy="129384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4360D78-D1BA-F0C7-CFEB-5E90584F3A15}"/>
              </a:ext>
            </a:extLst>
          </p:cNvPr>
          <p:cNvSpPr txBox="1"/>
          <p:nvPr/>
        </p:nvSpPr>
        <p:spPr>
          <a:xfrm>
            <a:off x="8446688" y="2416907"/>
            <a:ext cx="2225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Khoá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khai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gữi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9F72892-3CA5-A3FB-3096-58B0E73E0FE0}"/>
              </a:ext>
            </a:extLst>
          </p:cNvPr>
          <p:cNvSpPr/>
          <p:nvPr/>
        </p:nvSpPr>
        <p:spPr>
          <a:xfrm>
            <a:off x="3120525" y="1586092"/>
            <a:ext cx="2906445" cy="1066800"/>
          </a:xfrm>
          <a:prstGeom prst="round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Chuỗi</a:t>
            </a:r>
            <a:r>
              <a:rPr lang="en-US" sz="3200" dirty="0"/>
              <a:t> </a:t>
            </a:r>
            <a:r>
              <a:rPr lang="en-US" sz="3200" dirty="0" err="1"/>
              <a:t>băm</a:t>
            </a:r>
            <a:r>
              <a:rPr lang="en-US" sz="3200" dirty="0"/>
              <a:t> 1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B8A94BA-7F9C-4FEF-2082-10B9656E3719}"/>
              </a:ext>
            </a:extLst>
          </p:cNvPr>
          <p:cNvSpPr/>
          <p:nvPr/>
        </p:nvSpPr>
        <p:spPr>
          <a:xfrm>
            <a:off x="3120525" y="2754833"/>
            <a:ext cx="2906445" cy="1066800"/>
          </a:xfrm>
          <a:prstGeom prst="round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Chuỗi</a:t>
            </a:r>
            <a:r>
              <a:rPr lang="en-US" sz="3200" dirty="0"/>
              <a:t> </a:t>
            </a:r>
            <a:r>
              <a:rPr lang="en-US" sz="3200" dirty="0" err="1"/>
              <a:t>băm</a:t>
            </a:r>
            <a:r>
              <a:rPr lang="en-US" sz="3200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99227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1.45833E-6 0 L -0.32252 -0.0585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33" y="-294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4.375E-6 5.55112E-17 L -0.33737 0.003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75" y="18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3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2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 animBg="1"/>
      <p:bldP spid="21" grpId="0" animBg="1"/>
      <p:bldP spid="22" grpId="0" animBg="1"/>
      <p:bldP spid="14" grpId="0" animBg="1"/>
      <p:bldP spid="14" grpId="1" animBg="1"/>
      <p:bldP spid="14" grpId="2" animBg="1"/>
      <p:bldP spid="26" grpId="0"/>
      <p:bldP spid="26" grpId="3"/>
      <p:bldP spid="27" grpId="0" animBg="1"/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82412-5396-D023-1959-94E4F9F8D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5170799-87B6-51F1-F43B-4D575F39F95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US" sz="1200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8FBB5CB-8449-960F-72A0-E9F4FBD5E6E4}"/>
              </a:ext>
            </a:extLst>
          </p:cNvPr>
          <p:cNvSpPr/>
          <p:nvPr/>
        </p:nvSpPr>
        <p:spPr>
          <a:xfrm>
            <a:off x="544010" y="332662"/>
            <a:ext cx="3877519" cy="917404"/>
          </a:xfrm>
          <a:custGeom>
            <a:avLst/>
            <a:gdLst/>
            <a:ahLst/>
            <a:cxnLst/>
            <a:rect l="l" t="t" r="r" b="b"/>
            <a:pathLst>
              <a:path w="13945790" h="6161504">
                <a:moveTo>
                  <a:pt x="0" y="0"/>
                </a:moveTo>
                <a:lnTo>
                  <a:pt x="13945791" y="0"/>
                </a:lnTo>
                <a:lnTo>
                  <a:pt x="13945791" y="6161504"/>
                </a:lnTo>
                <a:lnTo>
                  <a:pt x="0" y="6161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D2C3E9-0162-4E1F-B062-8D16E37B4EA2}"/>
              </a:ext>
            </a:extLst>
          </p:cNvPr>
          <p:cNvSpPr/>
          <p:nvPr/>
        </p:nvSpPr>
        <p:spPr>
          <a:xfrm>
            <a:off x="272005" y="5449920"/>
            <a:ext cx="1520797" cy="1286974"/>
          </a:xfrm>
          <a:custGeom>
            <a:avLst/>
            <a:gdLst/>
            <a:ahLst/>
            <a:cxnLst/>
            <a:rect l="l" t="t" r="r" b="b"/>
            <a:pathLst>
              <a:path w="4562389" h="3860922">
                <a:moveTo>
                  <a:pt x="0" y="0"/>
                </a:moveTo>
                <a:lnTo>
                  <a:pt x="4562389" y="0"/>
                </a:lnTo>
                <a:lnTo>
                  <a:pt x="4562389" y="3860922"/>
                </a:lnTo>
                <a:lnTo>
                  <a:pt x="0" y="38609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2BF93A1-4168-53FB-1862-0A711B5D0C34}"/>
              </a:ext>
            </a:extLst>
          </p:cNvPr>
          <p:cNvSpPr txBox="1"/>
          <p:nvPr/>
        </p:nvSpPr>
        <p:spPr>
          <a:xfrm rot="21375317">
            <a:off x="881289" y="21493"/>
            <a:ext cx="3114223" cy="9550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8604"/>
              </a:lnSpc>
              <a:spcBef>
                <a:spcPct val="0"/>
              </a:spcBef>
            </a:pPr>
            <a:r>
              <a:rPr lang="en-US" sz="3600" b="1" dirty="0" err="1">
                <a:solidFill>
                  <a:srgbClr val="000000"/>
                </a:solidFill>
                <a:latin typeface="+mj-lt"/>
                <a:ea typeface="Aristotelica Pro Bold"/>
                <a:cs typeface="Aristotelica Pro Bold"/>
                <a:sym typeface="Aristotelica Pro Bold"/>
              </a:rPr>
              <a:t>Cách</a:t>
            </a:r>
            <a:r>
              <a:rPr lang="en-US" sz="3600" b="1" dirty="0">
                <a:solidFill>
                  <a:srgbClr val="000000"/>
                </a:solidFill>
                <a:latin typeface="+mj-lt"/>
                <a:ea typeface="Aristotelica Pro Bold"/>
                <a:cs typeface="Aristotelica Pro Bold"/>
                <a:sym typeface="Aristotelica Pro Bold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+mj-lt"/>
                <a:ea typeface="Aristotelica Pro Bold"/>
                <a:cs typeface="Aristotelica Pro Bold"/>
                <a:sym typeface="Aristotelica Pro Bold"/>
              </a:rPr>
              <a:t>hoạt</a:t>
            </a:r>
            <a:r>
              <a:rPr lang="en-US" sz="3600" b="1" dirty="0">
                <a:solidFill>
                  <a:srgbClr val="000000"/>
                </a:solidFill>
                <a:latin typeface="+mj-lt"/>
                <a:ea typeface="Aristotelica Pro Bold"/>
                <a:cs typeface="Aristotelica Pro Bold"/>
                <a:sym typeface="Aristotelica Pro Bold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+mj-lt"/>
                <a:ea typeface="Aristotelica Pro Bold"/>
                <a:cs typeface="Aristotelica Pro Bold"/>
                <a:sym typeface="Aristotelica Pro Bold"/>
              </a:rPr>
              <a:t>động</a:t>
            </a:r>
            <a:endParaRPr lang="en-US" sz="3600" b="1" dirty="0">
              <a:solidFill>
                <a:srgbClr val="000000"/>
              </a:solidFill>
              <a:latin typeface="+mj-lt"/>
              <a:ea typeface="Aristotelica Pro Bold"/>
              <a:cs typeface="Aristotelica Pro Bold"/>
              <a:sym typeface="Aristotelica Pro Bold"/>
            </a:endParaRPr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B05CBA4F-A5EF-2470-2F4A-711854CC6E27}"/>
              </a:ext>
            </a:extLst>
          </p:cNvPr>
          <p:cNvSpPr/>
          <p:nvPr/>
        </p:nvSpPr>
        <p:spPr>
          <a:xfrm>
            <a:off x="9074552" y="498996"/>
            <a:ext cx="2264021" cy="917404"/>
          </a:xfrm>
          <a:custGeom>
            <a:avLst/>
            <a:gdLst/>
            <a:ahLst/>
            <a:cxnLst/>
            <a:rect l="l" t="t" r="r" b="b"/>
            <a:pathLst>
              <a:path w="13945790" h="6161504">
                <a:moveTo>
                  <a:pt x="0" y="0"/>
                </a:moveTo>
                <a:lnTo>
                  <a:pt x="13945791" y="0"/>
                </a:lnTo>
                <a:lnTo>
                  <a:pt x="13945791" y="6161504"/>
                </a:lnTo>
                <a:lnTo>
                  <a:pt x="0" y="61615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8EC7D9-1971-A59C-F217-05D9D17BE622}"/>
              </a:ext>
            </a:extLst>
          </p:cNvPr>
          <p:cNvSpPr txBox="1"/>
          <p:nvPr/>
        </p:nvSpPr>
        <p:spPr>
          <a:xfrm>
            <a:off x="9241521" y="665291"/>
            <a:ext cx="1930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Bên</a:t>
            </a:r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nhận</a:t>
            </a:r>
            <a:endParaRPr lang="en-US" sz="3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FB9F4C-E039-2179-5124-0FF93828A78F}"/>
              </a:ext>
            </a:extLst>
          </p:cNvPr>
          <p:cNvSpPr txBox="1"/>
          <p:nvPr/>
        </p:nvSpPr>
        <p:spPr>
          <a:xfrm>
            <a:off x="3098960" y="4666929"/>
            <a:ext cx="58560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sánh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chuỗi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băm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Nếu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giống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nhau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thì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quá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gữi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toàn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bị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chỉnh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sửa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9CA5813-5190-0D2F-BF59-C5734EF32433}"/>
              </a:ext>
            </a:extLst>
          </p:cNvPr>
          <p:cNvSpPr/>
          <p:nvPr/>
        </p:nvSpPr>
        <p:spPr>
          <a:xfrm>
            <a:off x="3120526" y="1576903"/>
            <a:ext cx="2906445" cy="1066800"/>
          </a:xfrm>
          <a:prstGeom prst="round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Chuỗi</a:t>
            </a:r>
            <a:r>
              <a:rPr lang="en-US" sz="3200" dirty="0"/>
              <a:t> </a:t>
            </a:r>
            <a:r>
              <a:rPr lang="en-US" sz="3200" dirty="0" err="1"/>
              <a:t>băm</a:t>
            </a:r>
            <a:r>
              <a:rPr lang="en-US" sz="3200" dirty="0"/>
              <a:t> 1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FB14F4C-17C7-2656-79CB-14D826704F84}"/>
              </a:ext>
            </a:extLst>
          </p:cNvPr>
          <p:cNvSpPr/>
          <p:nvPr/>
        </p:nvSpPr>
        <p:spPr>
          <a:xfrm>
            <a:off x="3120526" y="2814343"/>
            <a:ext cx="2906445" cy="1066800"/>
          </a:xfrm>
          <a:prstGeom prst="round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Chuỗi</a:t>
            </a:r>
            <a:r>
              <a:rPr lang="en-US" sz="3200" dirty="0"/>
              <a:t> </a:t>
            </a:r>
            <a:r>
              <a:rPr lang="en-US" sz="3200" dirty="0" err="1"/>
              <a:t>băm</a:t>
            </a:r>
            <a:r>
              <a:rPr lang="en-US" sz="3200" dirty="0"/>
              <a:t>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ADAC41-AFAA-6AC0-3432-5E170AB3FE00}"/>
              </a:ext>
            </a:extLst>
          </p:cNvPr>
          <p:cNvSpPr txBox="1"/>
          <p:nvPr/>
        </p:nvSpPr>
        <p:spPr>
          <a:xfrm>
            <a:off x="5583965" y="2491177"/>
            <a:ext cx="886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==</a:t>
            </a:r>
          </a:p>
        </p:txBody>
      </p:sp>
    </p:spTree>
    <p:extLst>
      <p:ext uri="{BB962C8B-B14F-4D97-AF65-F5344CB8AC3E}">
        <p14:creationId xmlns:p14="http://schemas.microsoft.com/office/powerpoint/2010/main" val="395779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11111E-6 L -0.09935 0.10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74" y="5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44444E-6 L 0.34818 -0.0777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09" y="-38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 animBg="1"/>
      <p:bldP spid="28" grpId="0" animBg="1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E4B14-CD34-9266-D0C5-F10A7A362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F2F3BB9-887B-25A3-683B-F7D17E9BD8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US" sz="1200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9646CA3-854F-6FCE-BECD-26273F50D1D5}"/>
              </a:ext>
            </a:extLst>
          </p:cNvPr>
          <p:cNvSpPr/>
          <p:nvPr/>
        </p:nvSpPr>
        <p:spPr>
          <a:xfrm>
            <a:off x="544010" y="332662"/>
            <a:ext cx="3877519" cy="917404"/>
          </a:xfrm>
          <a:custGeom>
            <a:avLst/>
            <a:gdLst/>
            <a:ahLst/>
            <a:cxnLst/>
            <a:rect l="l" t="t" r="r" b="b"/>
            <a:pathLst>
              <a:path w="13945790" h="6161504">
                <a:moveTo>
                  <a:pt x="0" y="0"/>
                </a:moveTo>
                <a:lnTo>
                  <a:pt x="13945791" y="0"/>
                </a:lnTo>
                <a:lnTo>
                  <a:pt x="13945791" y="6161504"/>
                </a:lnTo>
                <a:lnTo>
                  <a:pt x="0" y="6161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D972354-E79C-53AE-2A2D-1A5D6093770C}"/>
              </a:ext>
            </a:extLst>
          </p:cNvPr>
          <p:cNvSpPr/>
          <p:nvPr/>
        </p:nvSpPr>
        <p:spPr>
          <a:xfrm>
            <a:off x="272005" y="5449920"/>
            <a:ext cx="1520797" cy="1286974"/>
          </a:xfrm>
          <a:custGeom>
            <a:avLst/>
            <a:gdLst/>
            <a:ahLst/>
            <a:cxnLst/>
            <a:rect l="l" t="t" r="r" b="b"/>
            <a:pathLst>
              <a:path w="4562389" h="3860922">
                <a:moveTo>
                  <a:pt x="0" y="0"/>
                </a:moveTo>
                <a:lnTo>
                  <a:pt x="4562389" y="0"/>
                </a:lnTo>
                <a:lnTo>
                  <a:pt x="4562389" y="3860922"/>
                </a:lnTo>
                <a:lnTo>
                  <a:pt x="0" y="38609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E469985-4651-E205-1648-26D4CE6E74F6}"/>
              </a:ext>
            </a:extLst>
          </p:cNvPr>
          <p:cNvSpPr txBox="1"/>
          <p:nvPr/>
        </p:nvSpPr>
        <p:spPr>
          <a:xfrm rot="21375317">
            <a:off x="881289" y="21493"/>
            <a:ext cx="3114223" cy="9550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8604"/>
              </a:lnSpc>
              <a:spcBef>
                <a:spcPct val="0"/>
              </a:spcBef>
            </a:pPr>
            <a:r>
              <a:rPr lang="en-US" sz="3600" b="1" dirty="0" err="1">
                <a:solidFill>
                  <a:srgbClr val="000000"/>
                </a:solidFill>
                <a:latin typeface="+mj-lt"/>
                <a:ea typeface="Aristotelica Pro Bold"/>
                <a:cs typeface="Aristotelica Pro Bold"/>
                <a:sym typeface="Aristotelica Pro Bold"/>
              </a:rPr>
              <a:t>Cách</a:t>
            </a:r>
            <a:r>
              <a:rPr lang="en-US" sz="3600" b="1" dirty="0">
                <a:solidFill>
                  <a:srgbClr val="000000"/>
                </a:solidFill>
                <a:latin typeface="+mj-lt"/>
                <a:ea typeface="Aristotelica Pro Bold"/>
                <a:cs typeface="Aristotelica Pro Bold"/>
                <a:sym typeface="Aristotelica Pro Bold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+mj-lt"/>
                <a:ea typeface="Aristotelica Pro Bold"/>
                <a:cs typeface="Aristotelica Pro Bold"/>
                <a:sym typeface="Aristotelica Pro Bold"/>
              </a:rPr>
              <a:t>hoạt</a:t>
            </a:r>
            <a:r>
              <a:rPr lang="en-US" sz="3600" b="1" dirty="0">
                <a:solidFill>
                  <a:srgbClr val="000000"/>
                </a:solidFill>
                <a:latin typeface="+mj-lt"/>
                <a:ea typeface="Aristotelica Pro Bold"/>
                <a:cs typeface="Aristotelica Pro Bold"/>
                <a:sym typeface="Aristotelica Pro Bold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+mj-lt"/>
                <a:ea typeface="Aristotelica Pro Bold"/>
                <a:cs typeface="Aristotelica Pro Bold"/>
                <a:sym typeface="Aristotelica Pro Bold"/>
              </a:rPr>
              <a:t>động</a:t>
            </a:r>
            <a:endParaRPr lang="en-US" sz="3600" b="1" dirty="0">
              <a:solidFill>
                <a:srgbClr val="000000"/>
              </a:solidFill>
              <a:latin typeface="+mj-lt"/>
              <a:ea typeface="Aristotelica Pro Bold"/>
              <a:cs typeface="Aristotelica Pro Bold"/>
              <a:sym typeface="Aristotelica Pro Bold"/>
            </a:endParaRPr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2FC62EA4-1B89-7FB1-08C8-45328DB6D9B2}"/>
              </a:ext>
            </a:extLst>
          </p:cNvPr>
          <p:cNvSpPr/>
          <p:nvPr/>
        </p:nvSpPr>
        <p:spPr>
          <a:xfrm>
            <a:off x="9074552" y="498996"/>
            <a:ext cx="2264021" cy="917404"/>
          </a:xfrm>
          <a:custGeom>
            <a:avLst/>
            <a:gdLst/>
            <a:ahLst/>
            <a:cxnLst/>
            <a:rect l="l" t="t" r="r" b="b"/>
            <a:pathLst>
              <a:path w="13945790" h="6161504">
                <a:moveTo>
                  <a:pt x="0" y="0"/>
                </a:moveTo>
                <a:lnTo>
                  <a:pt x="13945791" y="0"/>
                </a:lnTo>
                <a:lnTo>
                  <a:pt x="13945791" y="6161504"/>
                </a:lnTo>
                <a:lnTo>
                  <a:pt x="0" y="61615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948EAD-E930-18FF-07B5-9D961994462C}"/>
              </a:ext>
            </a:extLst>
          </p:cNvPr>
          <p:cNvSpPr txBox="1"/>
          <p:nvPr/>
        </p:nvSpPr>
        <p:spPr>
          <a:xfrm>
            <a:off x="9241521" y="665291"/>
            <a:ext cx="1930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Bên</a:t>
            </a:r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nhận</a:t>
            </a:r>
            <a:endParaRPr lang="en-US" sz="3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E237A6-1E83-5852-F9FC-7E9230B1FB70}"/>
              </a:ext>
            </a:extLst>
          </p:cNvPr>
          <p:cNvSpPr txBox="1"/>
          <p:nvPr/>
        </p:nvSpPr>
        <p:spPr>
          <a:xfrm>
            <a:off x="3385502" y="4819329"/>
            <a:ext cx="54209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Nếu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khác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nhau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thì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quá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gữi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sai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sót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82A368-029C-2418-4B7C-1A2C6B802122}"/>
              </a:ext>
            </a:extLst>
          </p:cNvPr>
          <p:cNvSpPr txBox="1"/>
          <p:nvPr/>
        </p:nvSpPr>
        <p:spPr>
          <a:xfrm>
            <a:off x="5583965" y="2491177"/>
            <a:ext cx="886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&gt;&lt;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AC083E2-8C5E-EDD6-A7F5-6AB0CBA9ED13}"/>
              </a:ext>
            </a:extLst>
          </p:cNvPr>
          <p:cNvSpPr/>
          <p:nvPr/>
        </p:nvSpPr>
        <p:spPr>
          <a:xfrm>
            <a:off x="1932278" y="2246087"/>
            <a:ext cx="2906445" cy="1066800"/>
          </a:xfrm>
          <a:prstGeom prst="round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Chuỗi</a:t>
            </a:r>
            <a:r>
              <a:rPr lang="en-US" sz="3200" dirty="0"/>
              <a:t> </a:t>
            </a:r>
            <a:r>
              <a:rPr lang="en-US" sz="3200" dirty="0" err="1"/>
              <a:t>băm</a:t>
            </a:r>
            <a:r>
              <a:rPr lang="en-US" sz="3200" dirty="0"/>
              <a:t> 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3441911-3B42-CDFF-6023-50499BEE2ACB}"/>
              </a:ext>
            </a:extLst>
          </p:cNvPr>
          <p:cNvSpPr/>
          <p:nvPr/>
        </p:nvSpPr>
        <p:spPr>
          <a:xfrm>
            <a:off x="7353277" y="2246087"/>
            <a:ext cx="2906445" cy="1066800"/>
          </a:xfrm>
          <a:prstGeom prst="round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Chuỗi</a:t>
            </a:r>
            <a:r>
              <a:rPr lang="en-US" sz="3200" dirty="0"/>
              <a:t> </a:t>
            </a:r>
            <a:r>
              <a:rPr lang="en-US" sz="3200" dirty="0" err="1"/>
              <a:t>băm</a:t>
            </a:r>
            <a:r>
              <a:rPr lang="en-US" sz="3200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89671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Freeform 3"/>
          <p:cNvSpPr/>
          <p:nvPr/>
        </p:nvSpPr>
        <p:spPr>
          <a:xfrm>
            <a:off x="4622800" y="685801"/>
            <a:ext cx="2844800" cy="1099279"/>
          </a:xfrm>
          <a:custGeom>
            <a:avLst/>
            <a:gdLst/>
            <a:ahLst/>
            <a:cxnLst/>
            <a:rect l="l" t="t" r="r" b="b"/>
            <a:pathLst>
              <a:path w="3732120" h="1648919">
                <a:moveTo>
                  <a:pt x="0" y="0"/>
                </a:moveTo>
                <a:lnTo>
                  <a:pt x="3732120" y="0"/>
                </a:lnTo>
                <a:lnTo>
                  <a:pt x="3732120" y="1648919"/>
                </a:lnTo>
                <a:lnTo>
                  <a:pt x="0" y="16489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5" name="TextBox 5"/>
          <p:cNvSpPr txBox="1"/>
          <p:nvPr/>
        </p:nvSpPr>
        <p:spPr>
          <a:xfrm>
            <a:off x="4997307" y="935080"/>
            <a:ext cx="2197387" cy="526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92"/>
              </a:lnSpc>
              <a:spcBef>
                <a:spcPct val="0"/>
              </a:spcBef>
            </a:pPr>
            <a:r>
              <a:rPr lang="en-US" sz="3208" b="1" dirty="0" err="1">
                <a:solidFill>
                  <a:srgbClr val="000000"/>
                </a:solidFill>
                <a:latin typeface="Arial" panose="020B0604020202020204" pitchFamily="34" charset="0"/>
                <a:ea typeface="Open Sans Bold"/>
                <a:cs typeface="Arial" panose="020B0604020202020204" pitchFamily="34" charset="0"/>
                <a:sym typeface="Open Sans Bold"/>
              </a:rPr>
              <a:t>Tổng</a:t>
            </a:r>
            <a:r>
              <a:rPr lang="en-US" sz="3208" b="1" dirty="0">
                <a:solidFill>
                  <a:srgbClr val="000000"/>
                </a:solidFill>
                <a:latin typeface="Arial" panose="020B0604020202020204" pitchFamily="34" charset="0"/>
                <a:ea typeface="Open Sans Bold"/>
                <a:cs typeface="Arial" panose="020B0604020202020204" pitchFamily="34" charset="0"/>
                <a:sym typeface="Open Sans Bold"/>
              </a:rPr>
              <a:t> </a:t>
            </a:r>
            <a:r>
              <a:rPr lang="en-US" sz="3208" b="1" dirty="0" err="1">
                <a:solidFill>
                  <a:srgbClr val="000000"/>
                </a:solidFill>
                <a:latin typeface="Arial" panose="020B0604020202020204" pitchFamily="34" charset="0"/>
                <a:ea typeface="Open Sans Bold"/>
                <a:cs typeface="Arial" panose="020B0604020202020204" pitchFamily="34" charset="0"/>
                <a:sym typeface="Open Sans Bold"/>
              </a:rPr>
              <a:t>quan</a:t>
            </a:r>
            <a:endParaRPr lang="en-US" sz="3208" b="1" dirty="0">
              <a:solidFill>
                <a:srgbClr val="000000"/>
              </a:solidFill>
              <a:latin typeface="Arial" panose="020B0604020202020204" pitchFamily="34" charset="0"/>
              <a:ea typeface="Open Sans Bold"/>
              <a:cs typeface="Arial" panose="020B0604020202020204" pitchFamily="34" charset="0"/>
              <a:sym typeface="Open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16114" y="2489979"/>
            <a:ext cx="9359773" cy="139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4506" lvl="1" indent="-282253" algn="just">
              <a:lnSpc>
                <a:spcPts val="3660"/>
              </a:lnSpc>
              <a:buFont typeface="Arial"/>
              <a:buChar char="•"/>
            </a:pPr>
            <a:r>
              <a:rPr lang="en-US" sz="2614" b="1" dirty="0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PGP </a:t>
            </a:r>
            <a:r>
              <a:rPr lang="en-US" sz="2614" b="1" dirty="0" err="1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là</a:t>
            </a:r>
            <a:r>
              <a:rPr lang="en-US" sz="2614" b="1" dirty="0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một</a:t>
            </a:r>
            <a:r>
              <a:rPr lang="en-US" sz="2614" b="1" dirty="0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phương</a:t>
            </a:r>
            <a:r>
              <a:rPr lang="en-US" sz="2614" b="1" dirty="0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pháp</a:t>
            </a:r>
            <a:r>
              <a:rPr lang="en-US" sz="2614" b="1" dirty="0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mã</a:t>
            </a:r>
            <a:r>
              <a:rPr lang="en-US" sz="2614" b="1" dirty="0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hóa</a:t>
            </a:r>
            <a:r>
              <a:rPr lang="en-US" sz="2614" b="1" dirty="0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và</a:t>
            </a:r>
            <a:r>
              <a:rPr lang="en-US" sz="2614" b="1" dirty="0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xác</a:t>
            </a:r>
            <a:r>
              <a:rPr lang="en-US" sz="2614" b="1" dirty="0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thực</a:t>
            </a:r>
            <a:r>
              <a:rPr lang="en-US" sz="2614" b="1" dirty="0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dữ</a:t>
            </a:r>
            <a:r>
              <a:rPr lang="en-US" sz="2614" b="1" dirty="0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liệu</a:t>
            </a:r>
            <a:r>
              <a:rPr lang="en-US" sz="2614" b="1" dirty="0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phổ</a:t>
            </a:r>
            <a:r>
              <a:rPr lang="en-US" sz="2614" b="1" dirty="0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biến</a:t>
            </a:r>
            <a:r>
              <a:rPr lang="en-US" sz="2614" b="1" dirty="0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, </a:t>
            </a:r>
            <a:r>
              <a:rPr lang="en-US" sz="2614" b="1" dirty="0" err="1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thường</a:t>
            </a:r>
            <a:r>
              <a:rPr lang="en-US" sz="2614" b="1" dirty="0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được</a:t>
            </a:r>
            <a:r>
              <a:rPr lang="en-US" sz="2614" b="1" dirty="0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sử</a:t>
            </a:r>
            <a:r>
              <a:rPr lang="en-US" sz="2614" b="1" dirty="0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dụng</a:t>
            </a:r>
            <a:r>
              <a:rPr lang="en-US" sz="2614" b="1" dirty="0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để</a:t>
            </a:r>
            <a:r>
              <a:rPr lang="en-US" sz="2614" b="1" dirty="0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chứng</a:t>
            </a:r>
            <a:r>
              <a:rPr lang="en-US" sz="2614" b="1" dirty="0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thực</a:t>
            </a:r>
            <a:r>
              <a:rPr lang="en-US" sz="2614" b="1" dirty="0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một</a:t>
            </a:r>
            <a:r>
              <a:rPr lang="en-US" sz="2614" b="1" dirty="0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thông</a:t>
            </a:r>
            <a:r>
              <a:rPr lang="en-US" sz="2614" b="1" dirty="0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điệp</a:t>
            </a:r>
            <a:r>
              <a:rPr lang="en-US" sz="2614" b="1" dirty="0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, </a:t>
            </a:r>
            <a:r>
              <a:rPr lang="en-US" sz="2614" b="1" dirty="0" err="1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mã</a:t>
            </a:r>
            <a:r>
              <a:rPr lang="en-US" sz="2614" b="1" dirty="0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hoá</a:t>
            </a:r>
            <a:r>
              <a:rPr lang="en-US" sz="2614" b="1" dirty="0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thông</a:t>
            </a:r>
            <a:r>
              <a:rPr lang="en-US" sz="2614" b="1" dirty="0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điệp</a:t>
            </a:r>
            <a:r>
              <a:rPr lang="en-US" sz="2614" b="1" dirty="0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, </a:t>
            </a:r>
            <a:r>
              <a:rPr lang="en-US" sz="2614" b="1" dirty="0" err="1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hoặc</a:t>
            </a:r>
            <a:r>
              <a:rPr lang="en-US" sz="2614" b="1" dirty="0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cả</a:t>
            </a:r>
            <a:r>
              <a:rPr lang="en-US" sz="2614" b="1" dirty="0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chứng</a:t>
            </a:r>
            <a:r>
              <a:rPr lang="en-US" sz="2614" b="1" dirty="0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thực</a:t>
            </a:r>
            <a:r>
              <a:rPr lang="en-US" sz="2614" b="1" dirty="0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lẫn</a:t>
            </a:r>
            <a:r>
              <a:rPr lang="en-US" sz="2614" b="1" dirty="0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mã</a:t>
            </a:r>
            <a:r>
              <a:rPr lang="en-US" sz="2614" b="1" dirty="0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hoá</a:t>
            </a:r>
            <a:r>
              <a:rPr lang="en-US" sz="2614" b="1" dirty="0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/>
      <p:bldP spid="5" grpId="1"/>
      <p:bldP spid="6" grpId="0"/>
      <p:bldP spid="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Freeform 3"/>
          <p:cNvSpPr/>
          <p:nvPr/>
        </p:nvSpPr>
        <p:spPr>
          <a:xfrm>
            <a:off x="3454400" y="533400"/>
            <a:ext cx="4775200" cy="1270000"/>
          </a:xfrm>
          <a:custGeom>
            <a:avLst/>
            <a:gdLst/>
            <a:ahLst/>
            <a:cxnLst/>
            <a:rect l="l" t="t" r="r" b="b"/>
            <a:pathLst>
              <a:path w="5996079" h="2649177">
                <a:moveTo>
                  <a:pt x="0" y="0"/>
                </a:moveTo>
                <a:lnTo>
                  <a:pt x="5996080" y="0"/>
                </a:lnTo>
                <a:lnTo>
                  <a:pt x="5996080" y="2649177"/>
                </a:lnTo>
                <a:lnTo>
                  <a:pt x="0" y="26491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5" name="TextBox 5"/>
          <p:cNvSpPr txBox="1"/>
          <p:nvPr/>
        </p:nvSpPr>
        <p:spPr>
          <a:xfrm>
            <a:off x="4226907" y="869127"/>
            <a:ext cx="3867787" cy="560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92"/>
              </a:lnSpc>
              <a:spcBef>
                <a:spcPct val="0"/>
              </a:spcBef>
            </a:pPr>
            <a:r>
              <a:rPr lang="en-US" sz="3600" b="1" dirty="0" err="1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Lịch</a:t>
            </a:r>
            <a:r>
              <a:rPr lang="en-US" sz="3600" b="1" dirty="0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sử</a:t>
            </a:r>
            <a:r>
              <a:rPr lang="en-US" sz="3600" b="1" dirty="0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phát</a:t>
            </a:r>
            <a:r>
              <a:rPr lang="en-US" sz="3600" b="1" dirty="0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+mj-lt"/>
                <a:ea typeface="Open Sans Bold"/>
                <a:cs typeface="Open Sans Bold"/>
                <a:sym typeface="Open Sans Bold"/>
              </a:rPr>
              <a:t>triển</a:t>
            </a:r>
            <a:endParaRPr lang="en-US" sz="3600" b="1" dirty="0">
              <a:solidFill>
                <a:srgbClr val="000000"/>
              </a:solidFill>
              <a:latin typeface="+mj-lt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16114" y="2489979"/>
            <a:ext cx="9359773" cy="2346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4506" lvl="1" indent="-282253" algn="just">
              <a:lnSpc>
                <a:spcPts val="3660"/>
              </a:lnSpc>
              <a:buFont typeface="Arial"/>
              <a:buChar char="•"/>
            </a:pPr>
            <a:r>
              <a:rPr lang="en-US" sz="2614" b="1" dirty="0" err="1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Phiên</a:t>
            </a:r>
            <a:r>
              <a:rPr lang="en-US" sz="2614" b="1" dirty="0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bản</a:t>
            </a:r>
            <a:r>
              <a:rPr lang="en-US" sz="2614" b="1" dirty="0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đầu</a:t>
            </a:r>
            <a:r>
              <a:rPr lang="en-US" sz="2614" b="1" dirty="0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tiên</a:t>
            </a:r>
            <a:r>
              <a:rPr lang="en-US" sz="2614" b="1" dirty="0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của</a:t>
            </a:r>
            <a:r>
              <a:rPr lang="en-US" sz="2614" b="1" dirty="0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 PGP do Phil Zimmermann </a:t>
            </a:r>
            <a:r>
              <a:rPr lang="en-US" sz="2614" b="1" dirty="0" err="1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công</a:t>
            </a:r>
            <a:r>
              <a:rPr lang="en-US" sz="2614" b="1" dirty="0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bố</a:t>
            </a:r>
            <a:r>
              <a:rPr lang="en-US" sz="2614" b="1" dirty="0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vào</a:t>
            </a:r>
            <a:r>
              <a:rPr lang="en-US" sz="2614" b="1" dirty="0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năm</a:t>
            </a:r>
            <a:r>
              <a:rPr lang="en-US" sz="2614" b="1" dirty="0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 1991. </a:t>
            </a:r>
            <a:r>
              <a:rPr lang="en-US" sz="2614" b="1" dirty="0" err="1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Đến</a:t>
            </a:r>
            <a:r>
              <a:rPr lang="en-US" sz="2614" b="1" dirty="0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 nay </a:t>
            </a:r>
            <a:r>
              <a:rPr lang="en-US" sz="2614" b="1" dirty="0" err="1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đã</a:t>
            </a:r>
            <a:r>
              <a:rPr lang="en-US" sz="2614" b="1" dirty="0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có</a:t>
            </a:r>
            <a:r>
              <a:rPr lang="en-US" sz="2614" b="1" dirty="0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nhiều</a:t>
            </a:r>
            <a:r>
              <a:rPr lang="en-US" sz="2614" b="1" dirty="0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cải</a:t>
            </a:r>
            <a:r>
              <a:rPr lang="en-US" sz="2614" b="1" dirty="0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tiến</a:t>
            </a:r>
            <a:r>
              <a:rPr lang="en-US" sz="2614" b="1" dirty="0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.</a:t>
            </a:r>
          </a:p>
          <a:p>
            <a:pPr marL="564506" lvl="1" indent="-282253" algn="just">
              <a:lnSpc>
                <a:spcPts val="3660"/>
              </a:lnSpc>
              <a:buFont typeface="Arial"/>
              <a:buChar char="•"/>
            </a:pPr>
            <a:r>
              <a:rPr lang="en-US" sz="2614" b="1" dirty="0" err="1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Kể</a:t>
            </a:r>
            <a:r>
              <a:rPr lang="en-US" sz="2614" b="1" dirty="0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từ</a:t>
            </a:r>
            <a:r>
              <a:rPr lang="en-US" sz="2614" b="1" dirty="0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năm</a:t>
            </a:r>
            <a:r>
              <a:rPr lang="en-US" sz="2614" b="1" dirty="0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 2002, PGP </a:t>
            </a:r>
            <a:r>
              <a:rPr lang="en-US" sz="2614" b="1" dirty="0" err="1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đã</a:t>
            </a:r>
            <a:r>
              <a:rPr lang="en-US" sz="2614" b="1" dirty="0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được</a:t>
            </a:r>
            <a:r>
              <a:rPr lang="en-US" sz="2614" b="1" dirty="0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đa</a:t>
            </a:r>
            <a:r>
              <a:rPr lang="en-US" sz="2614" b="1" dirty="0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dạng</a:t>
            </a:r>
            <a:r>
              <a:rPr lang="en-US" sz="2614" b="1" dirty="0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hoá</a:t>
            </a:r>
            <a:r>
              <a:rPr lang="en-US" sz="2614" b="1" dirty="0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thành</a:t>
            </a:r>
            <a:r>
              <a:rPr lang="en-US" sz="2614" b="1" dirty="0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một</a:t>
            </a:r>
            <a:r>
              <a:rPr lang="en-US" sz="2614" b="1" dirty="0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tập</a:t>
            </a:r>
            <a:r>
              <a:rPr lang="en-US" sz="2614" b="1" dirty="0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hợp</a:t>
            </a:r>
            <a:r>
              <a:rPr lang="en-US" sz="2614" b="1" dirty="0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ứng</a:t>
            </a:r>
            <a:r>
              <a:rPr lang="en-US" sz="2614" b="1" dirty="0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dụng</a:t>
            </a:r>
            <a:r>
              <a:rPr lang="en-US" sz="2614" b="1" dirty="0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mật</a:t>
            </a:r>
            <a:r>
              <a:rPr lang="en-US" sz="2614" b="1" dirty="0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mã</a:t>
            </a:r>
            <a:r>
              <a:rPr lang="en-US" sz="2614" b="1" dirty="0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và</a:t>
            </a:r>
            <a:r>
              <a:rPr lang="en-US" sz="2614" b="1" dirty="0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có</a:t>
            </a:r>
            <a:r>
              <a:rPr lang="en-US" sz="2614" b="1" dirty="0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thể</a:t>
            </a:r>
            <a:r>
              <a:rPr lang="en-US" sz="2614" b="1" dirty="0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đặt</a:t>
            </a:r>
            <a:r>
              <a:rPr lang="en-US" sz="2614" b="1" dirty="0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dưới</a:t>
            </a:r>
            <a:r>
              <a:rPr lang="en-US" sz="2614" b="1" dirty="0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sự</a:t>
            </a:r>
            <a:r>
              <a:rPr lang="en-US" sz="2614" b="1" dirty="0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quản</a:t>
            </a:r>
            <a:r>
              <a:rPr lang="en-US" sz="2614" b="1" dirty="0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trị</a:t>
            </a:r>
            <a:r>
              <a:rPr lang="en-US" sz="2614" b="1" dirty="0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của</a:t>
            </a:r>
            <a:r>
              <a:rPr lang="en-US" sz="2614" b="1" dirty="0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một</a:t>
            </a:r>
            <a:r>
              <a:rPr lang="en-US" sz="2614" b="1" dirty="0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máy</a:t>
            </a:r>
            <a:r>
              <a:rPr lang="en-US" sz="2614" b="1" dirty="0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 </a:t>
            </a:r>
            <a:r>
              <a:rPr lang="en-US" sz="2614" b="1" dirty="0" err="1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chủ</a:t>
            </a:r>
            <a:r>
              <a:rPr lang="en-US" sz="2614" b="1" dirty="0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/>
      <p:bldP spid="5" grpId="1"/>
      <p:bldP spid="6" grpId="0"/>
      <p:bldP spid="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Freeform 3"/>
          <p:cNvSpPr/>
          <p:nvPr/>
        </p:nvSpPr>
        <p:spPr>
          <a:xfrm>
            <a:off x="406401" y="228600"/>
            <a:ext cx="4063999" cy="1066800"/>
          </a:xfrm>
          <a:custGeom>
            <a:avLst/>
            <a:gdLst/>
            <a:ahLst/>
            <a:cxnLst/>
            <a:rect l="l" t="t" r="r" b="b"/>
            <a:pathLst>
              <a:path w="13945790" h="6161504">
                <a:moveTo>
                  <a:pt x="0" y="0"/>
                </a:moveTo>
                <a:lnTo>
                  <a:pt x="13945791" y="0"/>
                </a:lnTo>
                <a:lnTo>
                  <a:pt x="13945791" y="6161504"/>
                </a:lnTo>
                <a:lnTo>
                  <a:pt x="0" y="6161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4" name="TextBox 4"/>
          <p:cNvSpPr txBox="1"/>
          <p:nvPr/>
        </p:nvSpPr>
        <p:spPr>
          <a:xfrm rot="-224683">
            <a:off x="881289" y="21493"/>
            <a:ext cx="3114223" cy="9550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8604"/>
              </a:lnSpc>
              <a:spcBef>
                <a:spcPct val="0"/>
              </a:spcBef>
            </a:pPr>
            <a:r>
              <a:rPr lang="en-US" sz="3600" b="1" dirty="0" err="1">
                <a:solidFill>
                  <a:srgbClr val="000000"/>
                </a:solidFill>
                <a:latin typeface="+mj-lt"/>
                <a:ea typeface="Aristotelica Pro Bold"/>
                <a:cs typeface="Aristotelica Pro Bold"/>
                <a:sym typeface="Aristotelica Pro Bold"/>
              </a:rPr>
              <a:t>Cách</a:t>
            </a:r>
            <a:r>
              <a:rPr lang="en-US" sz="3600" b="1" dirty="0">
                <a:solidFill>
                  <a:srgbClr val="000000"/>
                </a:solidFill>
                <a:latin typeface="+mj-lt"/>
                <a:ea typeface="Aristotelica Pro Bold"/>
                <a:cs typeface="Aristotelica Pro Bold"/>
                <a:sym typeface="Aristotelica Pro Bold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+mj-lt"/>
                <a:ea typeface="Aristotelica Pro Bold"/>
                <a:cs typeface="Aristotelica Pro Bold"/>
                <a:sym typeface="Aristotelica Pro Bold"/>
              </a:rPr>
              <a:t>hoạt</a:t>
            </a:r>
            <a:r>
              <a:rPr lang="en-US" sz="3600" b="1" dirty="0">
                <a:solidFill>
                  <a:srgbClr val="000000"/>
                </a:solidFill>
                <a:latin typeface="+mj-lt"/>
                <a:ea typeface="Aristotelica Pro Bold"/>
                <a:cs typeface="Aristotelica Pro Bold"/>
                <a:sym typeface="Aristotelica Pro Bold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+mj-lt"/>
                <a:ea typeface="Aristotelica Pro Bold"/>
                <a:cs typeface="Aristotelica Pro Bold"/>
                <a:sym typeface="Aristotelica Pro Bold"/>
              </a:rPr>
              <a:t>động</a:t>
            </a:r>
            <a:endParaRPr lang="en-US" sz="3600" b="1" dirty="0">
              <a:solidFill>
                <a:srgbClr val="000000"/>
              </a:solidFill>
              <a:latin typeface="+mj-lt"/>
              <a:ea typeface="Aristotelica Pro Bold"/>
              <a:cs typeface="Aristotelica Pro Bold"/>
              <a:sym typeface="Aristotelica Pro Bold"/>
            </a:endParaRPr>
          </a:p>
        </p:txBody>
      </p:sp>
      <p:sp>
        <p:nvSpPr>
          <p:cNvPr id="6" name="Freeform 6"/>
          <p:cNvSpPr/>
          <p:nvPr/>
        </p:nvSpPr>
        <p:spPr>
          <a:xfrm rot="18620774">
            <a:off x="10659670" y="5262900"/>
            <a:ext cx="1129632" cy="1689169"/>
          </a:xfrm>
          <a:custGeom>
            <a:avLst/>
            <a:gdLst/>
            <a:ahLst/>
            <a:cxnLst/>
            <a:rect l="l" t="t" r="r" b="b"/>
            <a:pathLst>
              <a:path w="3028673" h="4528857">
                <a:moveTo>
                  <a:pt x="0" y="0"/>
                </a:moveTo>
                <a:lnTo>
                  <a:pt x="3028672" y="0"/>
                </a:lnTo>
                <a:lnTo>
                  <a:pt x="3028672" y="4528856"/>
                </a:lnTo>
                <a:lnTo>
                  <a:pt x="0" y="45288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5EB97F-C40C-0469-2F0D-7E00D49B1B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5266" y="1305776"/>
            <a:ext cx="7941467" cy="53706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53332-9188-1067-04E2-F1CFF317D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646EE6B-7625-2FD7-AFD8-1CFA4ED6AB1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US" sz="1200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B7D40B7-FF63-78FE-0650-9821B7D67E21}"/>
              </a:ext>
            </a:extLst>
          </p:cNvPr>
          <p:cNvSpPr/>
          <p:nvPr/>
        </p:nvSpPr>
        <p:spPr>
          <a:xfrm>
            <a:off x="406401" y="228600"/>
            <a:ext cx="4063999" cy="1066800"/>
          </a:xfrm>
          <a:custGeom>
            <a:avLst/>
            <a:gdLst/>
            <a:ahLst/>
            <a:cxnLst/>
            <a:rect l="l" t="t" r="r" b="b"/>
            <a:pathLst>
              <a:path w="13945790" h="6161504">
                <a:moveTo>
                  <a:pt x="0" y="0"/>
                </a:moveTo>
                <a:lnTo>
                  <a:pt x="13945791" y="0"/>
                </a:lnTo>
                <a:lnTo>
                  <a:pt x="13945791" y="6161504"/>
                </a:lnTo>
                <a:lnTo>
                  <a:pt x="0" y="6161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C9879117-4D40-560E-3CCC-79F19A902FD8}"/>
              </a:ext>
            </a:extLst>
          </p:cNvPr>
          <p:cNvSpPr txBox="1"/>
          <p:nvPr/>
        </p:nvSpPr>
        <p:spPr>
          <a:xfrm rot="-224683">
            <a:off x="881289" y="21493"/>
            <a:ext cx="3114223" cy="9550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8604"/>
              </a:lnSpc>
              <a:spcBef>
                <a:spcPct val="0"/>
              </a:spcBef>
            </a:pPr>
            <a:r>
              <a:rPr lang="en-US" sz="3600" b="1" dirty="0" err="1">
                <a:solidFill>
                  <a:srgbClr val="000000"/>
                </a:solidFill>
                <a:latin typeface="+mj-lt"/>
                <a:ea typeface="Aristotelica Pro Bold"/>
                <a:cs typeface="Aristotelica Pro Bold"/>
                <a:sym typeface="Aristotelica Pro Bold"/>
              </a:rPr>
              <a:t>Cách</a:t>
            </a:r>
            <a:r>
              <a:rPr lang="en-US" sz="3600" b="1" dirty="0">
                <a:solidFill>
                  <a:srgbClr val="000000"/>
                </a:solidFill>
                <a:latin typeface="+mj-lt"/>
                <a:ea typeface="Aristotelica Pro Bold"/>
                <a:cs typeface="Aristotelica Pro Bold"/>
                <a:sym typeface="Aristotelica Pro Bold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+mj-lt"/>
                <a:ea typeface="Aristotelica Pro Bold"/>
                <a:cs typeface="Aristotelica Pro Bold"/>
                <a:sym typeface="Aristotelica Pro Bold"/>
              </a:rPr>
              <a:t>hoạt</a:t>
            </a:r>
            <a:r>
              <a:rPr lang="en-US" sz="3600" b="1" dirty="0">
                <a:solidFill>
                  <a:srgbClr val="000000"/>
                </a:solidFill>
                <a:latin typeface="+mj-lt"/>
                <a:ea typeface="Aristotelica Pro Bold"/>
                <a:cs typeface="Aristotelica Pro Bold"/>
                <a:sym typeface="Aristotelica Pro Bold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+mj-lt"/>
                <a:ea typeface="Aristotelica Pro Bold"/>
                <a:cs typeface="Aristotelica Pro Bold"/>
                <a:sym typeface="Aristotelica Pro Bold"/>
              </a:rPr>
              <a:t>động</a:t>
            </a:r>
            <a:endParaRPr lang="en-US" sz="3600" b="1" dirty="0">
              <a:solidFill>
                <a:srgbClr val="000000"/>
              </a:solidFill>
              <a:latin typeface="+mj-lt"/>
              <a:ea typeface="Aristotelica Pro Bold"/>
              <a:cs typeface="Aristotelica Pro Bold"/>
              <a:sym typeface="Aristotelica Pro Bold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93BE24D9-5A7F-3F10-49A6-0FE8EF5B6F28}"/>
              </a:ext>
            </a:extLst>
          </p:cNvPr>
          <p:cNvSpPr/>
          <p:nvPr/>
        </p:nvSpPr>
        <p:spPr>
          <a:xfrm rot="18620774">
            <a:off x="10659670" y="5262900"/>
            <a:ext cx="1129632" cy="1689169"/>
          </a:xfrm>
          <a:custGeom>
            <a:avLst/>
            <a:gdLst/>
            <a:ahLst/>
            <a:cxnLst/>
            <a:rect l="l" t="t" r="r" b="b"/>
            <a:pathLst>
              <a:path w="3028673" h="4528857">
                <a:moveTo>
                  <a:pt x="0" y="0"/>
                </a:moveTo>
                <a:lnTo>
                  <a:pt x="3028672" y="0"/>
                </a:lnTo>
                <a:lnTo>
                  <a:pt x="3028672" y="4528856"/>
                </a:lnTo>
                <a:lnTo>
                  <a:pt x="0" y="45288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225DE4-B173-FBF7-7194-CE0769F6E56D}"/>
              </a:ext>
            </a:extLst>
          </p:cNvPr>
          <p:cNvSpPr txBox="1"/>
          <p:nvPr/>
        </p:nvSpPr>
        <p:spPr>
          <a:xfrm>
            <a:off x="2687256" y="4871274"/>
            <a:ext cx="68174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Thông </a:t>
            </a:r>
            <a:r>
              <a:rPr lang="en-US" sz="3200" dirty="0" err="1"/>
              <a:t>điệp</a:t>
            </a:r>
            <a:r>
              <a:rPr lang="en-US" sz="3200" dirty="0"/>
              <a:t> ban </a:t>
            </a:r>
            <a:r>
              <a:rPr lang="en-US" sz="3200" dirty="0" err="1"/>
              <a:t>đầu</a:t>
            </a:r>
            <a:r>
              <a:rPr lang="en-US" sz="3200" dirty="0"/>
              <a:t> </a:t>
            </a:r>
            <a:r>
              <a:rPr lang="en-US" sz="3200" dirty="0" err="1"/>
              <a:t>được</a:t>
            </a:r>
            <a:r>
              <a:rPr lang="en-US" sz="3200" dirty="0"/>
              <a:t> </a:t>
            </a:r>
            <a:r>
              <a:rPr lang="en-US" sz="3200" dirty="0" err="1"/>
              <a:t>nhân</a:t>
            </a:r>
            <a:r>
              <a:rPr lang="en-US" sz="3200" dirty="0"/>
              <a:t> </a:t>
            </a:r>
            <a:r>
              <a:rPr lang="en-US" sz="3200" dirty="0" err="1"/>
              <a:t>bản</a:t>
            </a:r>
            <a:r>
              <a:rPr lang="en-US" sz="3200" dirty="0"/>
              <a:t> </a:t>
            </a:r>
            <a:r>
              <a:rPr lang="en-US" sz="3200" dirty="0" err="1"/>
              <a:t>thành</a:t>
            </a:r>
            <a:r>
              <a:rPr lang="en-US" sz="3200" dirty="0"/>
              <a:t> 2 </a:t>
            </a:r>
            <a:r>
              <a:rPr lang="en-US" sz="3200" dirty="0" err="1"/>
              <a:t>phần</a:t>
            </a:r>
            <a:r>
              <a:rPr lang="en-US" sz="3200" dirty="0"/>
              <a:t> </a:t>
            </a:r>
            <a:r>
              <a:rPr lang="en-US" sz="3200" dirty="0" err="1"/>
              <a:t>nội</a:t>
            </a:r>
            <a:r>
              <a:rPr lang="en-US" sz="3200" dirty="0"/>
              <a:t> dung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E206ED3-8F4B-E96D-4BAF-B92EB49E7EBA}"/>
              </a:ext>
            </a:extLst>
          </p:cNvPr>
          <p:cNvCxnSpPr>
            <a:cxnSpLocks/>
          </p:cNvCxnSpPr>
          <p:nvPr/>
        </p:nvCxnSpPr>
        <p:spPr>
          <a:xfrm flipV="1">
            <a:off x="4459111" y="1413555"/>
            <a:ext cx="2809370" cy="14192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61CB8D-E423-BFB1-0908-D23621205BD5}"/>
              </a:ext>
            </a:extLst>
          </p:cNvPr>
          <p:cNvCxnSpPr>
            <a:cxnSpLocks/>
          </p:cNvCxnSpPr>
          <p:nvPr/>
        </p:nvCxnSpPr>
        <p:spPr>
          <a:xfrm>
            <a:off x="4459111" y="2861372"/>
            <a:ext cx="2809370" cy="11182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6119D76-808C-348B-2A1E-5EBAE99E606D}"/>
              </a:ext>
            </a:extLst>
          </p:cNvPr>
          <p:cNvSpPr/>
          <p:nvPr/>
        </p:nvSpPr>
        <p:spPr>
          <a:xfrm>
            <a:off x="1535046" y="2248244"/>
            <a:ext cx="2935354" cy="1169043"/>
          </a:xfrm>
          <a:prstGeom prst="round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Thông </a:t>
            </a:r>
            <a:r>
              <a:rPr lang="en-US" sz="4000" dirty="0" err="1"/>
              <a:t>điệp</a:t>
            </a:r>
            <a:r>
              <a:rPr lang="en-US" sz="4000" dirty="0"/>
              <a:t> 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46A0D78-31DF-9400-C278-5D53C4B889D9}"/>
              </a:ext>
            </a:extLst>
          </p:cNvPr>
          <p:cNvSpPr/>
          <p:nvPr/>
        </p:nvSpPr>
        <p:spPr>
          <a:xfrm>
            <a:off x="1535046" y="2248245"/>
            <a:ext cx="2935354" cy="1169043"/>
          </a:xfrm>
          <a:prstGeom prst="round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Thông </a:t>
            </a:r>
            <a:r>
              <a:rPr lang="en-US" sz="4000" dirty="0" err="1"/>
              <a:t>điệp</a:t>
            </a:r>
            <a:r>
              <a:rPr lang="en-US" sz="4000" dirty="0"/>
              <a:t>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23C115A-6AD1-469F-892B-469B4E3AA5AF}"/>
              </a:ext>
            </a:extLst>
          </p:cNvPr>
          <p:cNvSpPr/>
          <p:nvPr/>
        </p:nvSpPr>
        <p:spPr>
          <a:xfrm>
            <a:off x="1535046" y="2259957"/>
            <a:ext cx="2935354" cy="116904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Thông </a:t>
            </a:r>
            <a:r>
              <a:rPr lang="en-US" sz="4000" dirty="0" err="1"/>
              <a:t>điệp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4871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8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96296E-6 L 0.46888 0.1703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38" y="851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96296E-6 L 0.47149 -0.21435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68" y="-10718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2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81CC5-B478-E281-DF5E-D59BC4E33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6974584-B103-9A97-1F7B-91872C7AA9D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0D4FD4B-D7FC-B89F-CCE2-CE376123CD52}"/>
              </a:ext>
            </a:extLst>
          </p:cNvPr>
          <p:cNvSpPr/>
          <p:nvPr/>
        </p:nvSpPr>
        <p:spPr>
          <a:xfrm>
            <a:off x="406401" y="228600"/>
            <a:ext cx="4063999" cy="1066800"/>
          </a:xfrm>
          <a:custGeom>
            <a:avLst/>
            <a:gdLst/>
            <a:ahLst/>
            <a:cxnLst/>
            <a:rect l="l" t="t" r="r" b="b"/>
            <a:pathLst>
              <a:path w="13945790" h="6161504">
                <a:moveTo>
                  <a:pt x="0" y="0"/>
                </a:moveTo>
                <a:lnTo>
                  <a:pt x="13945791" y="0"/>
                </a:lnTo>
                <a:lnTo>
                  <a:pt x="13945791" y="6161504"/>
                </a:lnTo>
                <a:lnTo>
                  <a:pt x="0" y="6161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2270BE76-A482-407F-03A8-724F6EB31682}"/>
              </a:ext>
            </a:extLst>
          </p:cNvPr>
          <p:cNvSpPr txBox="1"/>
          <p:nvPr/>
        </p:nvSpPr>
        <p:spPr>
          <a:xfrm rot="-224683">
            <a:off x="881289" y="21493"/>
            <a:ext cx="3114223" cy="9550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8604"/>
              </a:lnSpc>
              <a:spcBef>
                <a:spcPct val="0"/>
              </a:spcBef>
            </a:pPr>
            <a:r>
              <a:rPr lang="en-US" sz="3600" b="1" dirty="0" err="1">
                <a:solidFill>
                  <a:srgbClr val="000000"/>
                </a:solidFill>
                <a:latin typeface="+mj-lt"/>
                <a:ea typeface="Aristotelica Pro Bold"/>
                <a:cs typeface="Aristotelica Pro Bold"/>
                <a:sym typeface="Aristotelica Pro Bold"/>
              </a:rPr>
              <a:t>Cách</a:t>
            </a:r>
            <a:r>
              <a:rPr lang="en-US" sz="3600" b="1" dirty="0">
                <a:solidFill>
                  <a:srgbClr val="000000"/>
                </a:solidFill>
                <a:latin typeface="+mj-lt"/>
                <a:ea typeface="Aristotelica Pro Bold"/>
                <a:cs typeface="Aristotelica Pro Bold"/>
                <a:sym typeface="Aristotelica Pro Bold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+mj-lt"/>
                <a:ea typeface="Aristotelica Pro Bold"/>
                <a:cs typeface="Aristotelica Pro Bold"/>
                <a:sym typeface="Aristotelica Pro Bold"/>
              </a:rPr>
              <a:t>hoạt</a:t>
            </a:r>
            <a:r>
              <a:rPr lang="en-US" sz="3600" b="1" dirty="0">
                <a:solidFill>
                  <a:srgbClr val="000000"/>
                </a:solidFill>
                <a:latin typeface="+mj-lt"/>
                <a:ea typeface="Aristotelica Pro Bold"/>
                <a:cs typeface="Aristotelica Pro Bold"/>
                <a:sym typeface="Aristotelica Pro Bold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+mj-lt"/>
                <a:ea typeface="Aristotelica Pro Bold"/>
                <a:cs typeface="Aristotelica Pro Bold"/>
                <a:sym typeface="Aristotelica Pro Bold"/>
              </a:rPr>
              <a:t>động</a:t>
            </a:r>
            <a:endParaRPr lang="en-US" sz="3600" b="1" dirty="0">
              <a:solidFill>
                <a:srgbClr val="000000"/>
              </a:solidFill>
              <a:latin typeface="+mj-lt"/>
              <a:ea typeface="Aristotelica Pro Bold"/>
              <a:cs typeface="Aristotelica Pro Bold"/>
              <a:sym typeface="Aristotelica Pro Bold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A7749328-965C-D3BD-DEC9-40AB46FBB2DE}"/>
              </a:ext>
            </a:extLst>
          </p:cNvPr>
          <p:cNvSpPr/>
          <p:nvPr/>
        </p:nvSpPr>
        <p:spPr>
          <a:xfrm rot="18620774">
            <a:off x="10659670" y="5262900"/>
            <a:ext cx="1129632" cy="1689169"/>
          </a:xfrm>
          <a:custGeom>
            <a:avLst/>
            <a:gdLst/>
            <a:ahLst/>
            <a:cxnLst/>
            <a:rect l="l" t="t" r="r" b="b"/>
            <a:pathLst>
              <a:path w="3028673" h="4528857">
                <a:moveTo>
                  <a:pt x="0" y="0"/>
                </a:moveTo>
                <a:lnTo>
                  <a:pt x="3028672" y="0"/>
                </a:lnTo>
                <a:lnTo>
                  <a:pt x="3028672" y="4528856"/>
                </a:lnTo>
                <a:lnTo>
                  <a:pt x="0" y="45288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2E3ADA5-0914-53D0-34CA-686AD9B63E4C}"/>
              </a:ext>
            </a:extLst>
          </p:cNvPr>
          <p:cNvSpPr/>
          <p:nvPr/>
        </p:nvSpPr>
        <p:spPr>
          <a:xfrm>
            <a:off x="7268736" y="908613"/>
            <a:ext cx="2852459" cy="941655"/>
          </a:xfrm>
          <a:prstGeom prst="round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Thông </a:t>
            </a:r>
            <a:r>
              <a:rPr lang="en-US" sz="3200" dirty="0" err="1"/>
              <a:t>điệp</a:t>
            </a:r>
            <a:r>
              <a:rPr lang="en-US" sz="3200" dirty="0"/>
              <a:t> 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4CEFE56-8F88-F80B-BCC2-B5D1479242F2}"/>
              </a:ext>
            </a:extLst>
          </p:cNvPr>
          <p:cNvSpPr/>
          <p:nvPr/>
        </p:nvSpPr>
        <p:spPr>
          <a:xfrm>
            <a:off x="7517202" y="2642342"/>
            <a:ext cx="689083" cy="631660"/>
          </a:xfrm>
          <a:prstGeom prst="ellipse">
            <a:avLst/>
          </a:prstGeom>
          <a:solidFill>
            <a:schemeClr val="bg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H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E6D3E0-6EA0-FEA6-E949-4ED5F73C9172}"/>
              </a:ext>
            </a:extLst>
          </p:cNvPr>
          <p:cNvSpPr/>
          <p:nvPr/>
        </p:nvSpPr>
        <p:spPr>
          <a:xfrm>
            <a:off x="1655180" y="2016517"/>
            <a:ext cx="2906445" cy="1066800"/>
          </a:xfrm>
          <a:prstGeom prst="round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Chuỗi</a:t>
            </a:r>
            <a:r>
              <a:rPr lang="en-US" sz="3200" dirty="0"/>
              <a:t> </a:t>
            </a:r>
            <a:r>
              <a:rPr lang="en-US" sz="3200" dirty="0" err="1"/>
              <a:t>băm</a:t>
            </a:r>
            <a:endParaRPr 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D4C25A-6EB6-0840-42D2-A81E0F531143}"/>
              </a:ext>
            </a:extLst>
          </p:cNvPr>
          <p:cNvSpPr txBox="1"/>
          <p:nvPr/>
        </p:nvSpPr>
        <p:spPr>
          <a:xfrm>
            <a:off x="2687256" y="4469124"/>
            <a:ext cx="68174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hàm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băm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băm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điệp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chuỗi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62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04167E-6 2.59259E-6 L -0.45781 0.1627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891" y="812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ntr" presetSubtype="16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66667E-6 0 L -0.31484 -0.07523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42" y="-377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7" grpId="1" animBg="1"/>
      <p:bldP spid="9" grpId="0" animBg="1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EB6D0-8488-C840-B14E-4C8449CFC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B2B67D4-9997-A9B1-4FB5-3FEC4E34EEB9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15907F5-60F7-F0E7-8B84-1C9586E287B7}"/>
              </a:ext>
            </a:extLst>
          </p:cNvPr>
          <p:cNvSpPr/>
          <p:nvPr/>
        </p:nvSpPr>
        <p:spPr>
          <a:xfrm>
            <a:off x="406401" y="228600"/>
            <a:ext cx="4063999" cy="1066800"/>
          </a:xfrm>
          <a:custGeom>
            <a:avLst/>
            <a:gdLst/>
            <a:ahLst/>
            <a:cxnLst/>
            <a:rect l="l" t="t" r="r" b="b"/>
            <a:pathLst>
              <a:path w="13945790" h="6161504">
                <a:moveTo>
                  <a:pt x="0" y="0"/>
                </a:moveTo>
                <a:lnTo>
                  <a:pt x="13945791" y="0"/>
                </a:lnTo>
                <a:lnTo>
                  <a:pt x="13945791" y="6161504"/>
                </a:lnTo>
                <a:lnTo>
                  <a:pt x="0" y="6161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386EE25C-E7DA-6F8B-BC2A-C66800F0F8AA}"/>
              </a:ext>
            </a:extLst>
          </p:cNvPr>
          <p:cNvSpPr txBox="1"/>
          <p:nvPr/>
        </p:nvSpPr>
        <p:spPr>
          <a:xfrm rot="-224683">
            <a:off x="881289" y="21493"/>
            <a:ext cx="3114223" cy="9550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8604"/>
              </a:lnSpc>
              <a:spcBef>
                <a:spcPct val="0"/>
              </a:spcBef>
            </a:pPr>
            <a:r>
              <a:rPr lang="en-US" sz="3600" b="1" dirty="0" err="1">
                <a:solidFill>
                  <a:srgbClr val="000000"/>
                </a:solidFill>
                <a:latin typeface="+mj-lt"/>
                <a:ea typeface="Aristotelica Pro Bold"/>
                <a:cs typeface="Aristotelica Pro Bold"/>
                <a:sym typeface="Aristotelica Pro Bold"/>
              </a:rPr>
              <a:t>Cách</a:t>
            </a:r>
            <a:r>
              <a:rPr lang="en-US" sz="3600" b="1" dirty="0">
                <a:solidFill>
                  <a:srgbClr val="000000"/>
                </a:solidFill>
                <a:latin typeface="+mj-lt"/>
                <a:ea typeface="Aristotelica Pro Bold"/>
                <a:cs typeface="Aristotelica Pro Bold"/>
                <a:sym typeface="Aristotelica Pro Bold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+mj-lt"/>
                <a:ea typeface="Aristotelica Pro Bold"/>
                <a:cs typeface="Aristotelica Pro Bold"/>
                <a:sym typeface="Aristotelica Pro Bold"/>
              </a:rPr>
              <a:t>hoạt</a:t>
            </a:r>
            <a:r>
              <a:rPr lang="en-US" sz="3600" b="1" dirty="0">
                <a:solidFill>
                  <a:srgbClr val="000000"/>
                </a:solidFill>
                <a:latin typeface="+mj-lt"/>
                <a:ea typeface="Aristotelica Pro Bold"/>
                <a:cs typeface="Aristotelica Pro Bold"/>
                <a:sym typeface="Aristotelica Pro Bold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+mj-lt"/>
                <a:ea typeface="Aristotelica Pro Bold"/>
                <a:cs typeface="Aristotelica Pro Bold"/>
                <a:sym typeface="Aristotelica Pro Bold"/>
              </a:rPr>
              <a:t>động</a:t>
            </a:r>
            <a:endParaRPr lang="en-US" sz="3600" b="1" dirty="0">
              <a:solidFill>
                <a:srgbClr val="000000"/>
              </a:solidFill>
              <a:latin typeface="+mj-lt"/>
              <a:ea typeface="Aristotelica Pro Bold"/>
              <a:cs typeface="Aristotelica Pro Bold"/>
              <a:sym typeface="Aristotelica Pro Bold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321C7837-7262-BB53-C07E-FB94E359E929}"/>
              </a:ext>
            </a:extLst>
          </p:cNvPr>
          <p:cNvSpPr/>
          <p:nvPr/>
        </p:nvSpPr>
        <p:spPr>
          <a:xfrm rot="18620774">
            <a:off x="10659670" y="5262900"/>
            <a:ext cx="1129632" cy="1689169"/>
          </a:xfrm>
          <a:custGeom>
            <a:avLst/>
            <a:gdLst/>
            <a:ahLst/>
            <a:cxnLst/>
            <a:rect l="l" t="t" r="r" b="b"/>
            <a:pathLst>
              <a:path w="3028673" h="4528857">
                <a:moveTo>
                  <a:pt x="0" y="0"/>
                </a:moveTo>
                <a:lnTo>
                  <a:pt x="3028672" y="0"/>
                </a:lnTo>
                <a:lnTo>
                  <a:pt x="3028672" y="4528856"/>
                </a:lnTo>
                <a:lnTo>
                  <a:pt x="0" y="45288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2AA218F-87EC-C43A-FDB5-D0444387619B}"/>
              </a:ext>
            </a:extLst>
          </p:cNvPr>
          <p:cNvSpPr/>
          <p:nvPr/>
        </p:nvSpPr>
        <p:spPr>
          <a:xfrm>
            <a:off x="1655180" y="2016517"/>
            <a:ext cx="2906445" cy="1066800"/>
          </a:xfrm>
          <a:prstGeom prst="round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Chuỗi</a:t>
            </a:r>
            <a:r>
              <a:rPr lang="en-US" sz="3200" dirty="0"/>
              <a:t> </a:t>
            </a:r>
            <a:r>
              <a:rPr lang="en-US" sz="3200" dirty="0" err="1"/>
              <a:t>băm</a:t>
            </a:r>
            <a:endParaRPr 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AF3975-6AAE-21C4-B29C-1619F2730308}"/>
              </a:ext>
            </a:extLst>
          </p:cNvPr>
          <p:cNvSpPr txBox="1"/>
          <p:nvPr/>
        </p:nvSpPr>
        <p:spPr>
          <a:xfrm>
            <a:off x="2491450" y="4561225"/>
            <a:ext cx="72090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Chuỗi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băm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mã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hoá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bằng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khoá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bí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gữi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tạo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chữ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ký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Graphic 9" descr="Key with solid fill">
            <a:extLst>
              <a:ext uri="{FF2B5EF4-FFF2-40B4-BE49-F238E27FC236}">
                <a16:creationId xmlns:a16="http://schemas.microsoft.com/office/drawing/2014/main" id="{30012EE7-176A-56E5-4CA7-F77AB30047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16326" y="1789474"/>
            <a:ext cx="1293843" cy="12938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11C67E-0476-9CCC-55AE-176DFC2D3E52}"/>
              </a:ext>
            </a:extLst>
          </p:cNvPr>
          <p:cNvSpPr txBox="1"/>
          <p:nvPr/>
        </p:nvSpPr>
        <p:spPr>
          <a:xfrm>
            <a:off x="7850296" y="2795036"/>
            <a:ext cx="2225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Khoá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bí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gữi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D50FB73-136C-1624-E38A-2BAAE8893262}"/>
              </a:ext>
            </a:extLst>
          </p:cNvPr>
          <p:cNvSpPr/>
          <p:nvPr/>
        </p:nvSpPr>
        <p:spPr>
          <a:xfrm>
            <a:off x="1655180" y="2016517"/>
            <a:ext cx="2906445" cy="1066800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Chữ</a:t>
            </a:r>
            <a:r>
              <a:rPr lang="en-US" sz="3200" dirty="0"/>
              <a:t> </a:t>
            </a:r>
            <a:r>
              <a:rPr lang="en-US" sz="3200" dirty="0" err="1"/>
              <a:t>ký</a:t>
            </a:r>
            <a:r>
              <a:rPr lang="en-US" sz="3200" dirty="0"/>
              <a:t> </a:t>
            </a:r>
            <a:r>
              <a:rPr lang="en-US" sz="3200" dirty="0" err="1"/>
              <a:t>số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9803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3.75E-6 -2.59259E-6 L -0.40521 -0.0196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60" y="-99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3.75E-6 4.44444E-6 L -0.40521 -0.0185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60" y="-92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2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/>
      <p:bldP spid="12" grpId="1"/>
      <p:bldP spid="12" grpId="2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2E136-CE35-1B47-62EB-C21B4D88F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A0A4E45-E32D-0630-460F-3BCD5371C455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85F0762-6FD3-2FD0-5EDB-C18AE9DB35CD}"/>
              </a:ext>
            </a:extLst>
          </p:cNvPr>
          <p:cNvSpPr/>
          <p:nvPr/>
        </p:nvSpPr>
        <p:spPr>
          <a:xfrm>
            <a:off x="406401" y="228600"/>
            <a:ext cx="4063999" cy="1066800"/>
          </a:xfrm>
          <a:custGeom>
            <a:avLst/>
            <a:gdLst/>
            <a:ahLst/>
            <a:cxnLst/>
            <a:rect l="l" t="t" r="r" b="b"/>
            <a:pathLst>
              <a:path w="13945790" h="6161504">
                <a:moveTo>
                  <a:pt x="0" y="0"/>
                </a:moveTo>
                <a:lnTo>
                  <a:pt x="13945791" y="0"/>
                </a:lnTo>
                <a:lnTo>
                  <a:pt x="13945791" y="6161504"/>
                </a:lnTo>
                <a:lnTo>
                  <a:pt x="0" y="6161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311803E-69E6-3B33-C2CC-5CDB557C5824}"/>
              </a:ext>
            </a:extLst>
          </p:cNvPr>
          <p:cNvSpPr txBox="1"/>
          <p:nvPr/>
        </p:nvSpPr>
        <p:spPr>
          <a:xfrm rot="-224683">
            <a:off x="881289" y="21493"/>
            <a:ext cx="3114223" cy="9550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8604"/>
              </a:lnSpc>
              <a:spcBef>
                <a:spcPct val="0"/>
              </a:spcBef>
            </a:pPr>
            <a:r>
              <a:rPr lang="en-US" sz="3600" b="1" dirty="0" err="1">
                <a:solidFill>
                  <a:srgbClr val="000000"/>
                </a:solidFill>
                <a:latin typeface="+mj-lt"/>
                <a:ea typeface="Aristotelica Pro Bold"/>
                <a:cs typeface="Aristotelica Pro Bold"/>
                <a:sym typeface="Aristotelica Pro Bold"/>
              </a:rPr>
              <a:t>Cách</a:t>
            </a:r>
            <a:r>
              <a:rPr lang="en-US" sz="3600" b="1" dirty="0">
                <a:solidFill>
                  <a:srgbClr val="000000"/>
                </a:solidFill>
                <a:latin typeface="+mj-lt"/>
                <a:ea typeface="Aristotelica Pro Bold"/>
                <a:cs typeface="Aristotelica Pro Bold"/>
                <a:sym typeface="Aristotelica Pro Bold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+mj-lt"/>
                <a:ea typeface="Aristotelica Pro Bold"/>
                <a:cs typeface="Aristotelica Pro Bold"/>
                <a:sym typeface="Aristotelica Pro Bold"/>
              </a:rPr>
              <a:t>hoạt</a:t>
            </a:r>
            <a:r>
              <a:rPr lang="en-US" sz="3600" b="1" dirty="0">
                <a:solidFill>
                  <a:srgbClr val="000000"/>
                </a:solidFill>
                <a:latin typeface="+mj-lt"/>
                <a:ea typeface="Aristotelica Pro Bold"/>
                <a:cs typeface="Aristotelica Pro Bold"/>
                <a:sym typeface="Aristotelica Pro Bold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+mj-lt"/>
                <a:ea typeface="Aristotelica Pro Bold"/>
                <a:cs typeface="Aristotelica Pro Bold"/>
                <a:sym typeface="Aristotelica Pro Bold"/>
              </a:rPr>
              <a:t>động</a:t>
            </a:r>
            <a:endParaRPr lang="en-US" sz="3600" b="1" dirty="0">
              <a:solidFill>
                <a:srgbClr val="000000"/>
              </a:solidFill>
              <a:latin typeface="+mj-lt"/>
              <a:ea typeface="Aristotelica Pro Bold"/>
              <a:cs typeface="Aristotelica Pro Bold"/>
              <a:sym typeface="Aristotelica Pro Bold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16ED8B34-F0DE-4C16-8F32-F31C0E92269D}"/>
              </a:ext>
            </a:extLst>
          </p:cNvPr>
          <p:cNvSpPr/>
          <p:nvPr/>
        </p:nvSpPr>
        <p:spPr>
          <a:xfrm rot="18620774">
            <a:off x="10659670" y="5262900"/>
            <a:ext cx="1129632" cy="1689169"/>
          </a:xfrm>
          <a:custGeom>
            <a:avLst/>
            <a:gdLst/>
            <a:ahLst/>
            <a:cxnLst/>
            <a:rect l="l" t="t" r="r" b="b"/>
            <a:pathLst>
              <a:path w="3028673" h="4528857">
                <a:moveTo>
                  <a:pt x="0" y="0"/>
                </a:moveTo>
                <a:lnTo>
                  <a:pt x="3028672" y="0"/>
                </a:lnTo>
                <a:lnTo>
                  <a:pt x="3028672" y="4528856"/>
                </a:lnTo>
                <a:lnTo>
                  <a:pt x="0" y="45288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9187C3-4F83-6525-2343-F78692906848}"/>
              </a:ext>
            </a:extLst>
          </p:cNvPr>
          <p:cNvSpPr txBox="1"/>
          <p:nvPr/>
        </p:nvSpPr>
        <p:spPr>
          <a:xfrm>
            <a:off x="2491450" y="4963576"/>
            <a:ext cx="72090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Nội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dung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điệp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ghép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chữ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ký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sau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đó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nén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lại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1721538-7730-46FF-E6E9-B7087E8B52F0}"/>
              </a:ext>
            </a:extLst>
          </p:cNvPr>
          <p:cNvSpPr/>
          <p:nvPr/>
        </p:nvSpPr>
        <p:spPr>
          <a:xfrm>
            <a:off x="1655180" y="2016517"/>
            <a:ext cx="2906445" cy="1066800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Chữ</a:t>
            </a:r>
            <a:r>
              <a:rPr lang="en-US" sz="3200" dirty="0"/>
              <a:t> </a:t>
            </a:r>
            <a:r>
              <a:rPr lang="en-US" sz="3200" dirty="0" err="1"/>
              <a:t>ký</a:t>
            </a:r>
            <a:r>
              <a:rPr lang="en-US" sz="3200" dirty="0"/>
              <a:t> </a:t>
            </a:r>
            <a:r>
              <a:rPr lang="en-US" sz="3200" dirty="0" err="1"/>
              <a:t>số</a:t>
            </a:r>
            <a:endParaRPr lang="en-US" sz="32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7C9C8E-44EC-2945-AB85-644F6A4F7095}"/>
              </a:ext>
            </a:extLst>
          </p:cNvPr>
          <p:cNvSpPr/>
          <p:nvPr/>
        </p:nvSpPr>
        <p:spPr>
          <a:xfrm>
            <a:off x="12741924" y="3083317"/>
            <a:ext cx="2728105" cy="1018572"/>
          </a:xfrm>
          <a:prstGeom prst="round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Thông </a:t>
            </a:r>
            <a:r>
              <a:rPr lang="en-US" sz="3200" dirty="0" err="1"/>
              <a:t>điệp</a:t>
            </a:r>
            <a:r>
              <a:rPr lang="en-US" sz="3200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8BBBF5-9A7A-3D21-7051-9BEEBA8A616B}"/>
              </a:ext>
            </a:extLst>
          </p:cNvPr>
          <p:cNvSpPr/>
          <p:nvPr/>
        </p:nvSpPr>
        <p:spPr>
          <a:xfrm>
            <a:off x="4470400" y="1192192"/>
            <a:ext cx="3251202" cy="2909697"/>
          </a:xfrm>
          <a:prstGeom prst="rect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7075952-EECB-EDAE-B13C-F291208F1E08}"/>
              </a:ext>
            </a:extLst>
          </p:cNvPr>
          <p:cNvSpPr/>
          <p:nvPr/>
        </p:nvSpPr>
        <p:spPr>
          <a:xfrm>
            <a:off x="13393573" y="560532"/>
            <a:ext cx="689083" cy="631660"/>
          </a:xfrm>
          <a:prstGeom prst="ellipse">
            <a:avLst/>
          </a:prstGeom>
          <a:solidFill>
            <a:schemeClr val="bg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Z</a:t>
            </a:r>
          </a:p>
        </p:txBody>
      </p:sp>
      <p:pic>
        <p:nvPicPr>
          <p:cNvPr id="15" name="Picture 14" descr="A stack of books with a belt&#10;&#10;Description automatically generated">
            <a:extLst>
              <a:ext uri="{FF2B5EF4-FFF2-40B4-BE49-F238E27FC236}">
                <a16:creationId xmlns:a16="http://schemas.microsoft.com/office/drawing/2014/main" id="{C55D1D66-79C5-675C-044B-46848980EC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326" y="1623155"/>
            <a:ext cx="2151347" cy="215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72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7.40741E-7 L 0.24505 -0.0898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53" y="-449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59259E-6 L -0.64844 -0.0351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422" y="-175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-2.91667E-6 2.22222E-6 L -0.52929 0.12407 " pathEditMode="relative" rAng="0" ptsTypes="AA">
                                      <p:cBhvr>
                                        <p:cTn id="13" dur="1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71" y="6204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2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13" grpId="1" animBg="1"/>
      <p:bldP spid="5" grpId="0" animBg="1"/>
      <p:bldP spid="5" grpId="1" animBg="1"/>
      <p:bldP spid="7" grpId="0" animBg="1"/>
      <p:bldP spid="7" grpId="1" animBg="1"/>
      <p:bldP spid="8" grpId="1" animBg="1"/>
      <p:bldP spid="8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FB2EB-412F-59FC-C3B3-B7CF6527E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EE4F169-5424-874E-16DD-35FE928230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E7E4388-D7D7-9AE9-67BD-E0501A8EE3C8}"/>
              </a:ext>
            </a:extLst>
          </p:cNvPr>
          <p:cNvSpPr/>
          <p:nvPr/>
        </p:nvSpPr>
        <p:spPr>
          <a:xfrm>
            <a:off x="406401" y="228600"/>
            <a:ext cx="4063999" cy="1066800"/>
          </a:xfrm>
          <a:custGeom>
            <a:avLst/>
            <a:gdLst/>
            <a:ahLst/>
            <a:cxnLst/>
            <a:rect l="l" t="t" r="r" b="b"/>
            <a:pathLst>
              <a:path w="13945790" h="6161504">
                <a:moveTo>
                  <a:pt x="0" y="0"/>
                </a:moveTo>
                <a:lnTo>
                  <a:pt x="13945791" y="0"/>
                </a:lnTo>
                <a:lnTo>
                  <a:pt x="13945791" y="6161504"/>
                </a:lnTo>
                <a:lnTo>
                  <a:pt x="0" y="6161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2554FDD-3D6E-54C3-D5D3-307EAD05207C}"/>
              </a:ext>
            </a:extLst>
          </p:cNvPr>
          <p:cNvSpPr txBox="1"/>
          <p:nvPr/>
        </p:nvSpPr>
        <p:spPr>
          <a:xfrm rot="-224683">
            <a:off x="881289" y="21493"/>
            <a:ext cx="3114223" cy="9550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8604"/>
              </a:lnSpc>
              <a:spcBef>
                <a:spcPct val="0"/>
              </a:spcBef>
            </a:pPr>
            <a:r>
              <a:rPr lang="en-US" sz="3600" b="1" dirty="0" err="1">
                <a:solidFill>
                  <a:srgbClr val="000000"/>
                </a:solidFill>
                <a:latin typeface="+mj-lt"/>
                <a:ea typeface="Aristotelica Pro Bold"/>
                <a:cs typeface="Aristotelica Pro Bold"/>
                <a:sym typeface="Aristotelica Pro Bold"/>
              </a:rPr>
              <a:t>Cách</a:t>
            </a:r>
            <a:r>
              <a:rPr lang="en-US" sz="3600" b="1" dirty="0">
                <a:solidFill>
                  <a:srgbClr val="000000"/>
                </a:solidFill>
                <a:latin typeface="+mj-lt"/>
                <a:ea typeface="Aristotelica Pro Bold"/>
                <a:cs typeface="Aristotelica Pro Bold"/>
                <a:sym typeface="Aristotelica Pro Bold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+mj-lt"/>
                <a:ea typeface="Aristotelica Pro Bold"/>
                <a:cs typeface="Aristotelica Pro Bold"/>
                <a:sym typeface="Aristotelica Pro Bold"/>
              </a:rPr>
              <a:t>hoạt</a:t>
            </a:r>
            <a:r>
              <a:rPr lang="en-US" sz="3600" b="1" dirty="0">
                <a:solidFill>
                  <a:srgbClr val="000000"/>
                </a:solidFill>
                <a:latin typeface="+mj-lt"/>
                <a:ea typeface="Aristotelica Pro Bold"/>
                <a:cs typeface="Aristotelica Pro Bold"/>
                <a:sym typeface="Aristotelica Pro Bold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+mj-lt"/>
                <a:ea typeface="Aristotelica Pro Bold"/>
                <a:cs typeface="Aristotelica Pro Bold"/>
                <a:sym typeface="Aristotelica Pro Bold"/>
              </a:rPr>
              <a:t>động</a:t>
            </a:r>
            <a:endParaRPr lang="en-US" sz="3600" b="1" dirty="0">
              <a:solidFill>
                <a:srgbClr val="000000"/>
              </a:solidFill>
              <a:latin typeface="+mj-lt"/>
              <a:ea typeface="Aristotelica Pro Bold"/>
              <a:cs typeface="Aristotelica Pro Bold"/>
              <a:sym typeface="Aristotelica Pro Bold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B9968D74-7783-3A90-7BA6-5B42764485FC}"/>
              </a:ext>
            </a:extLst>
          </p:cNvPr>
          <p:cNvSpPr/>
          <p:nvPr/>
        </p:nvSpPr>
        <p:spPr>
          <a:xfrm rot="18620774">
            <a:off x="10652399" y="5093439"/>
            <a:ext cx="1129632" cy="1689169"/>
          </a:xfrm>
          <a:custGeom>
            <a:avLst/>
            <a:gdLst/>
            <a:ahLst/>
            <a:cxnLst/>
            <a:rect l="l" t="t" r="r" b="b"/>
            <a:pathLst>
              <a:path w="3028673" h="4528857">
                <a:moveTo>
                  <a:pt x="0" y="0"/>
                </a:moveTo>
                <a:lnTo>
                  <a:pt x="3028672" y="0"/>
                </a:lnTo>
                <a:lnTo>
                  <a:pt x="3028672" y="4528856"/>
                </a:lnTo>
                <a:lnTo>
                  <a:pt x="0" y="45288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B90416-A15C-AF40-4281-55CC86AC887E}"/>
              </a:ext>
            </a:extLst>
          </p:cNvPr>
          <p:cNvSpPr txBox="1"/>
          <p:nvPr/>
        </p:nvSpPr>
        <p:spPr>
          <a:xfrm>
            <a:off x="2491450" y="4673542"/>
            <a:ext cx="72090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File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nén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mã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hoá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bằng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khoá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phiên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tạo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mã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hoá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 descr="A stack of books with a belt&#10;&#10;Description automatically generated">
            <a:extLst>
              <a:ext uri="{FF2B5EF4-FFF2-40B4-BE49-F238E27FC236}">
                <a16:creationId xmlns:a16="http://schemas.microsoft.com/office/drawing/2014/main" id="{CE1878A9-4537-FCF8-52D8-520BE9D447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326" y="1623155"/>
            <a:ext cx="2151347" cy="2151347"/>
          </a:xfrm>
          <a:prstGeom prst="rect">
            <a:avLst/>
          </a:prstGeom>
        </p:spPr>
      </p:pic>
      <p:pic>
        <p:nvPicPr>
          <p:cNvPr id="9" name="Graphic 8" descr="Key with solid fill">
            <a:extLst>
              <a:ext uri="{FF2B5EF4-FFF2-40B4-BE49-F238E27FC236}">
                <a16:creationId xmlns:a16="http://schemas.microsoft.com/office/drawing/2014/main" id="{35C46EF9-7AED-FA8C-5768-29839DBEC3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40103" y="1645849"/>
            <a:ext cx="1293843" cy="12938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24557B-088B-BC09-FBD2-E0A408937D75}"/>
              </a:ext>
            </a:extLst>
          </p:cNvPr>
          <p:cNvSpPr txBox="1"/>
          <p:nvPr/>
        </p:nvSpPr>
        <p:spPr>
          <a:xfrm>
            <a:off x="8874073" y="2651411"/>
            <a:ext cx="2225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Khoá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phiên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EBE7184-A103-74E9-6DA2-66184525D35D}"/>
              </a:ext>
            </a:extLst>
          </p:cNvPr>
          <p:cNvSpPr/>
          <p:nvPr/>
        </p:nvSpPr>
        <p:spPr>
          <a:xfrm>
            <a:off x="5072926" y="1945306"/>
            <a:ext cx="2046146" cy="141220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Dữ</a:t>
            </a:r>
            <a:r>
              <a:rPr lang="en-US" sz="3200" dirty="0"/>
              <a:t> </a:t>
            </a:r>
            <a:r>
              <a:rPr lang="en-US" sz="3200" dirty="0" err="1"/>
              <a:t>liệu</a:t>
            </a:r>
            <a:r>
              <a:rPr lang="en-US" sz="3200" dirty="0"/>
              <a:t> </a:t>
            </a:r>
            <a:r>
              <a:rPr lang="en-US" sz="3200" dirty="0" err="1"/>
              <a:t>mã</a:t>
            </a:r>
            <a:r>
              <a:rPr lang="en-US" sz="3200" dirty="0"/>
              <a:t> </a:t>
            </a:r>
            <a:r>
              <a:rPr lang="en-US" sz="3200" dirty="0" err="1"/>
              <a:t>hoá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6644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6.25E-7 7.40741E-7 L -0.31914 -0.0118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64" y="-60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6.25E-7 1.11111E-6 L -0.31914 -0.0118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64" y="-60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2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10" grpId="1"/>
      <p:bldP spid="10" grpId="2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486</Words>
  <Application>Microsoft Office PowerPoint</Application>
  <PresentationFormat>Widescreen</PresentationFormat>
  <Paragraphs>79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Cambria Math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Dung Cam</dc:creator>
  <cp:lastModifiedBy>UIT- Mưa đi học - Tăng Dũng Cẩm</cp:lastModifiedBy>
  <cp:revision>16</cp:revision>
  <dcterms:created xsi:type="dcterms:W3CDTF">2024-11-04T13:42:12Z</dcterms:created>
  <dcterms:modified xsi:type="dcterms:W3CDTF">2024-11-05T06:18:23Z</dcterms:modified>
</cp:coreProperties>
</file>